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13" r:id="rId3"/>
    <p:sldId id="309" r:id="rId4"/>
    <p:sldId id="256" r:id="rId5"/>
    <p:sldId id="258" r:id="rId6"/>
    <p:sldId id="267" r:id="rId7"/>
    <p:sldId id="266" r:id="rId8"/>
    <p:sldId id="311" r:id="rId9"/>
    <p:sldId id="310" r:id="rId10"/>
    <p:sldId id="31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0075CC"/>
    <a:srgbClr val="005A9E"/>
    <a:srgbClr val="C4884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E426-9984-436E-82AE-5A90B47EDFCE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C7C50-EB80-4769-B6A0-B4A14C579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3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80400-2F11-BAE6-3366-D08BBDFCD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F395CC9-B94D-A35C-3774-7C8DF71E5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56FC15D-7E19-4EB6-908F-828F9BC9F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5F8485-AF76-27BA-05FB-883329437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F9983F-60F6-4BAA-B99F-D32982DCCF5C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8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A7A49-5213-4173-8957-EBA717CBC36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0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AE010-61C1-9517-6F56-860250938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192C4A7-0821-C1B9-7C90-031563C41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10121CB-214C-09BC-CC7C-F73436DCB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1EA031-049B-81A2-EAA5-00084FE55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F9983F-60F6-4BAA-B99F-D32982DCCF5C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2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11E2B-A73D-42E7-E29F-12990CABE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458AB04-6660-074C-0478-769BF917BD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FBB3311-BBC4-56F7-F058-9AF0304A4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DBA326-7895-85B2-5696-8E413BD44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F9983F-60F6-4BAA-B99F-D32982DCCF5C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1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C7C50-EB80-4769-B6A0-B4A14C57981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7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76CD-9FE6-43FE-AEAF-FFC036962C33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9289-E0B8-47AE-9592-B6E5092A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0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76CD-9FE6-43FE-AEAF-FFC036962C33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9289-E0B8-47AE-9592-B6E5092A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6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76CD-9FE6-43FE-AEAF-FFC036962C33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9289-E0B8-47AE-9592-B6E5092A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0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>
            <a:fillRect/>
          </a:stretch>
        </p:blipFill>
        <p:spPr bwMode="auto">
          <a:xfrm>
            <a:off x="5715000" y="785813"/>
            <a:ext cx="4000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3143250"/>
            <a:ext cx="30480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9620250" y="142875"/>
            <a:ext cx="2286000" cy="685800"/>
            <a:chOff x="2712" y="3678"/>
            <a:chExt cx="683" cy="267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Аттестация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85750" y="3714750"/>
            <a:ext cx="5238750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E6C044-3823-40F8-ABD1-7E79D03C8BFC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36419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34E46-A2FA-4D59-8EF2-015F53D66BF6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6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B9755A-AEBB-4C02-B483-431AC93DD033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35230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6CB16-F7BF-4CA6-AABF-B5A0ED66E734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21039"/>
      </p:ext>
    </p:extLst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76606C-24A5-4F3C-9DB3-D3223DB8999E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69193"/>
      </p:ext>
    </p:extLst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98EE8D-B599-4039-96C3-70AE655C7F02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19189"/>
      </p:ext>
    </p:extLst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C2FCA0-FEE4-4F84-A7C8-F998CB53F0D0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98633"/>
      </p:ext>
    </p:extLst>
  </p:cSld>
  <p:clrMapOvr>
    <a:masterClrMapping/>
  </p:clrMapOvr>
  <p:transition spd="med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77F48-542D-40B2-9FD2-756BB81AF7EE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64852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76CD-9FE6-43FE-AEAF-FFC036962C33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9289-E0B8-47AE-9592-B6E5092A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482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B68962-4A24-4300-B829-65492D02D60F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71761"/>
      </p:ext>
    </p:extLst>
  </p:cSld>
  <p:clrMapOvr>
    <a:masterClrMapping/>
  </p:clrMapOvr>
  <p:transition spd="med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6F1AC9-43BC-4066-9607-03DBB43C0D8B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68514"/>
      </p:ext>
    </p:extLst>
  </p:cSld>
  <p:clrMapOvr>
    <a:masterClrMapping/>
  </p:clrMapOvr>
  <p:transition spd="med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081BD5-DF11-479F-BEF5-84FFC4ED8319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34515"/>
      </p:ext>
    </p:extLst>
  </p:cSld>
  <p:clrMapOvr>
    <a:masterClrMapping/>
  </p:clrMapOvr>
  <p:transition spd="med"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85750" y="142875"/>
            <a:ext cx="11525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>
                <a:ln>
                  <a:noFill/>
                </a:ln>
                <a:solidFill>
                  <a:srgbClr val="602A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>
                <a:ln>
                  <a:noFill/>
                </a:ln>
                <a:solidFill>
                  <a:srgbClr val="8F40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ГОУ Педагогическая академия</a:t>
            </a:r>
            <a:endParaRPr kumimoji="0" lang="en-US" altLang="ru-RU" sz="2400" b="1" i="1" u="none" strike="noStrike" kern="1200" cap="none" spc="0" normalizeH="0" baseline="0" noProof="0">
              <a:ln>
                <a:noFill/>
              </a:ln>
              <a:solidFill>
                <a:srgbClr val="8F40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5A454-67E8-41F5-B59F-12E271631F6B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32414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76CD-9FE6-43FE-AEAF-FFC036962C33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9289-E0B8-47AE-9592-B6E5092A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76CD-9FE6-43FE-AEAF-FFC036962C33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9289-E0B8-47AE-9592-B6E5092A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7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76CD-9FE6-43FE-AEAF-FFC036962C33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9289-E0B8-47AE-9592-B6E5092A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2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76CD-9FE6-43FE-AEAF-FFC036962C33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9289-E0B8-47AE-9592-B6E5092A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1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76CD-9FE6-43FE-AEAF-FFC036962C33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9289-E0B8-47AE-9592-B6E5092A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5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76CD-9FE6-43FE-AEAF-FFC036962C33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9289-E0B8-47AE-9592-B6E5092A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76CD-9FE6-43FE-AEAF-FFC036962C33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9289-E0B8-47AE-9592-B6E5092A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2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E76CD-9FE6-43FE-AEAF-FFC036962C33}" type="datetimeFigureOut">
              <a:rPr lang="ru-RU" smtClean="0"/>
              <a:t>31.05.2025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9289-E0B8-47AE-9592-B6E5092A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0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1C6B5E-80CC-4467-B8EC-167D666D240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6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pull dir="r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f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CCAE2-768A-2C09-59BE-D8EBFD375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263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муниципального образования город Краснодар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комбинированного вида № 163»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797E47-AAF6-2216-AC10-00164C16C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27" y="1648692"/>
            <a:ext cx="10806546" cy="44334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b="1" dirty="0">
                <a:cs typeface="Times New Roman"/>
              </a:rPr>
              <a:t>ОТЧЕТ</a:t>
            </a:r>
            <a:endParaRPr lang="ru-RU" sz="2200" dirty="0"/>
          </a:p>
          <a:p>
            <a:pPr>
              <a:defRPr/>
            </a:pPr>
            <a:r>
              <a:rPr lang="ru-RU" sz="2200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результатах </a:t>
            </a:r>
            <a:r>
              <a:rPr lang="ru-RU" sz="22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третьего </a:t>
            </a:r>
            <a:r>
              <a:rPr lang="ru-RU" sz="2200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года реализации программы муниципальной </a:t>
            </a:r>
            <a:endParaRPr lang="ru-RU" sz="2200" dirty="0"/>
          </a:p>
          <a:p>
            <a:pPr>
              <a:defRPr/>
            </a:pPr>
            <a:r>
              <a:rPr lang="ru-RU" sz="2200" spc="-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инновационной площадки по теме</a:t>
            </a:r>
            <a:r>
              <a:rPr lang="ru-RU" sz="22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200" b="1" dirty="0"/>
              <a:t> </a:t>
            </a:r>
            <a:endParaRPr lang="ru-RU" sz="2200" b="1" dirty="0" smtClean="0"/>
          </a:p>
          <a:p>
            <a:pPr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ЛИЧНОСТНОГО И ПРОФЕССИОНАЛЬНОГО ПОТЕНЦИАЛА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ПЕДАГОГА»</a:t>
            </a:r>
          </a:p>
          <a:p>
            <a:pPr algn="l">
              <a:defRPr/>
            </a:pPr>
            <a:endParaRPr lang="ru-RU" sz="2200" u="sng" dirty="0" smtClean="0"/>
          </a:p>
          <a:p>
            <a:pPr algn="l"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подсистема «Дошкольные образовательные организации»</a:t>
            </a:r>
          </a:p>
          <a:p>
            <a:pPr>
              <a:defRPr/>
            </a:pPr>
            <a:endParaRPr lang="ru-RU" sz="2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Гоголь Ольга Викторовна,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</a:p>
          <a:p>
            <a:pPr algn="l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42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E59DA-50EB-1979-28F8-C6F4CC15D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1689337-742C-24DB-73B7-FAC46E7322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52" y="4877156"/>
            <a:ext cx="407855" cy="407855"/>
          </a:xfrm>
          <a:prstGeom prst="rect">
            <a:avLst/>
          </a:prstGeom>
        </p:spPr>
      </p:pic>
      <p:sp>
        <p:nvSpPr>
          <p:cNvPr id="87" name="Rectangle 5">
            <a:extLst>
              <a:ext uri="{FF2B5EF4-FFF2-40B4-BE49-F238E27FC236}">
                <a16:creationId xmlns:a16="http://schemas.microsoft.com/office/drawing/2014/main" id="{ECF6F930-0D6A-AF9F-F04E-6B44D0306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09" y="311391"/>
            <a:ext cx="2454992" cy="5393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ЦЕЛЬ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ПРОЕКТА</a:t>
            </a:r>
          </a:p>
        </p:txBody>
      </p:sp>
      <p:sp>
        <p:nvSpPr>
          <p:cNvPr id="88" name="Rectangle 8">
            <a:extLst>
              <a:ext uri="{FF2B5EF4-FFF2-40B4-BE49-F238E27FC236}">
                <a16:creationId xmlns:a16="http://schemas.microsoft.com/office/drawing/2014/main" id="{A4A30B71-1A67-B8E7-2CCF-305A9BB79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719" y="332637"/>
            <a:ext cx="8542660" cy="518153"/>
          </a:xfrm>
          <a:prstGeom prst="rect">
            <a:avLst/>
          </a:prstGeom>
          <a:noFill/>
          <a:ln w="25400" algn="ctr">
            <a:solidFill>
              <a:schemeClr val="accent1">
                <a:lumMod val="50000"/>
              </a:scheme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УСЛОВИЙ ДЛЯ РАЗВИТИЯ ЛИЧНОСТНОГО И ПРОФЕССИОНАЛЬНОГО ПОТЕНЦИАЛА ПЕДАГОГА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9" name="Rectangle 20">
            <a:extLst>
              <a:ext uri="{FF2B5EF4-FFF2-40B4-BE49-F238E27FC236}">
                <a16:creationId xmlns:a16="http://schemas.microsoft.com/office/drawing/2014/main" id="{39C1CD8B-15E4-414E-640C-D3A29972B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37" y="2290700"/>
            <a:ext cx="2451364" cy="126464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НОВИЗНА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ПРОЕКТА</a:t>
            </a:r>
          </a:p>
        </p:txBody>
      </p:sp>
      <p:sp>
        <p:nvSpPr>
          <p:cNvPr id="91" name="Rectangle 11">
            <a:extLst>
              <a:ext uri="{FF2B5EF4-FFF2-40B4-BE49-F238E27FC236}">
                <a16:creationId xmlns:a16="http://schemas.microsoft.com/office/drawing/2014/main" id="{B66350FB-ADDB-DFD5-E287-B550B5F97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563" y="954883"/>
            <a:ext cx="8542660" cy="1237256"/>
          </a:xfrm>
          <a:prstGeom prst="rect">
            <a:avLst/>
          </a:prstGeom>
          <a:noFill/>
          <a:ln w="31750" algn="ctr">
            <a:solidFill>
              <a:schemeClr val="accent5">
                <a:lumMod val="50000"/>
              </a:scheme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84138" algn="l"/>
                <a:tab pos="452438" algn="l"/>
              </a:tabLst>
              <a:defRPr/>
            </a:pPr>
            <a:r>
              <a:rPr lang="ru-RU" sz="11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И ДОРАБОТАТЬ МОДЕЛЬ</a:t>
            </a:r>
            <a:r>
              <a:rPr kumimoji="0" lang="ru-RU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ЛИЧНОСТНОГО И ПРОФЕССИОНАЛЬНОГО ПОТЕНЦИАЛА ПЕДАГОГА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84138" algn="l"/>
                <a:tab pos="452438" algn="l"/>
              </a:tabLst>
              <a:defRPr/>
            </a:pPr>
            <a:r>
              <a:rPr kumimoji="0" lang="ru-RU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СКОНСТРУИРОВАТЬ</a:t>
            </a:r>
            <a:r>
              <a:rPr lang="ru-RU" sz="11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ВНЕДРИТЬ МОНИТОРИНГ </a:t>
            </a:r>
            <a:r>
              <a:rPr kumimoji="0" lang="ru-RU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1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И ПРОФЕССИОНАЛЬНОГО ПОТЕНЦИАЛА ПЕДАГОГОВ </a:t>
            </a:r>
            <a:endParaRPr kumimoji="0" lang="ru-RU" sz="11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84138" algn="l"/>
                <a:tab pos="452438" algn="l"/>
              </a:tabLst>
              <a:defRPr/>
            </a:pPr>
            <a:r>
              <a:rPr lang="ru-RU" sz="11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РЕАЛИЗОВАТЬ ПРОГРАММУ РАБОТЫ АКМЕОЛОГИЧЕСКОЙ ЛАБОРАТОРИИ</a:t>
            </a:r>
          </a:p>
          <a:p>
            <a:pPr marL="228600" marR="0" lvl="0" indent="-228600" algn="just" defTabSz="914400" rtl="0" eaLnBrk="1" fontAlgn="auto" latinLnBrk="0" hangingPunct="1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ТРАНСЛЯЦИЮ ИННОВАЦИОННОГО ОПЫТА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E5EDFA8-7B5C-4570-2E4D-BF1D8CCCC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774" y="2295508"/>
            <a:ext cx="8542660" cy="1237256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ru-RU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 Unicode MS"/>
                <a:cs typeface="Arial Unicode MS"/>
              </a:rPr>
              <a:t>ОБЕСПЕЧИВАЕТСЯ: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630555" algn="l"/>
              </a:tabLst>
              <a:defRPr/>
            </a:pPr>
            <a:r>
              <a:rPr lang="ru-RU" sz="1050" b="1" dirty="0">
                <a:solidFill>
                  <a:prstClr val="black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РАЗРАБОТАННОЙ МОДЕЛЬЮ СИСТЕМЫ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ЛИЧНОСТНОГО И ПРОФЕССИОНАЛЬНОГО ПОТЕНЦИАЛА ПЕДАГОГА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630555" algn="l"/>
              </a:tabLst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РАЗРАБОТАННОЙ 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ПРОГРАММОЙ АКМЕОЛОГИЧЕСКОЙ ЛАБОРАТОРИИ И ЕЕ МЕТОДИЧЕСКИМ ОБЕСПЕЧЕНИЕМ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630555" algn="l"/>
              </a:tabLst>
              <a:defRPr/>
            </a:pPr>
            <a:r>
              <a:rPr lang="ru-RU" sz="105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РАЗРАБОТАННЫМ МОНИТОРИНГОМ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И ПРОФЕССИОНАЛЬНОГО ПОТЕНЦИАЛА ПЕДАГОГОВ 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2" name="Rectangle 20">
            <a:extLst>
              <a:ext uri="{FF2B5EF4-FFF2-40B4-BE49-F238E27FC236}">
                <a16:creationId xmlns:a16="http://schemas.microsoft.com/office/drawing/2014/main" id="{F8CF01B1-F2A8-7AFC-C16D-39125E96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09" y="954882"/>
            <a:ext cx="2454992" cy="123725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ЗАДАЧИ  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III 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ЭТАПА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ПРОЕКТА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4C9F039-B1A3-6C95-EDDF-3435E9058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282" y="3666216"/>
            <a:ext cx="3582622" cy="2940606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D83D1B5-E238-9CA4-F332-D48725E58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176" y="3643020"/>
            <a:ext cx="3608814" cy="2975283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0B4F62-DFDE-9481-2C57-CA61354E9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23" y="3653906"/>
            <a:ext cx="3608814" cy="2952916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5" y="3706571"/>
            <a:ext cx="3553487" cy="2900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04" y="3695089"/>
            <a:ext cx="3538450" cy="2941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938" y="3666217"/>
            <a:ext cx="3573677" cy="294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29641"/>
      </p:ext>
    </p:extLst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417496" y="339582"/>
            <a:ext cx="11374901" cy="3506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МОНИТОРИНГ ЭФФЕКТИВНОСТИ РЕАЛИЗАЦИИ ПРОЕКТА</a:t>
            </a: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588" y="2997394"/>
            <a:ext cx="4305293" cy="8326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sz="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МЕТОДИЧЕСКОЙ  КОМПЕТЕНТНОСТИ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МЕТОДИЧЕСКОЙ КОМПЕТЕНТНОСТИ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ПРИМЕНЕНИЕ МЕТОДОВ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ТЕХНОЛОГИЙ ОБУЧЕНИЯ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700" b="1" baseline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ru-RU" sz="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ПРИМЕНЕНИЕ ФОРМ ОРГАНИЗАЦИИ ОБРАЗОВАТЕЛЬНОЙ ДЕЯТЕЛЬНОСТИ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ПРИМЕНЕНИЕ РАЗНООБРАЗНЫХ ФОРМ РАБОТЫ С РОДИТЕЛЯМИ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ПРОВОДИТЬ САМОАНАЛИЗ ОБРАЗОВАТЕЛЬНОЙ ДЕЯТЕЛЬНОСТИ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38858" y="2993659"/>
            <a:ext cx="1326726" cy="84010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Times New Roman" panose="02020603050405020304" pitchFamily="18" charset="0"/>
              </a:rPr>
              <a:t>АНКЕТА</a:t>
            </a:r>
            <a:r>
              <a:rPr kumimoji="0" lang="ru-RU" sz="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+mn-ea"/>
                <a:cs typeface="Times New Roman" panose="02020603050405020304" pitchFamily="18" charset="0"/>
              </a:rPr>
              <a:t> «МЕТОДКОМПЕТЕНТНОСТЬ ПЕДАГОГА ДОО»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21410" y="740666"/>
            <a:ext cx="1367132" cy="35587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ДИАГНОСТИЧЕСКИЕ МЕТОДЫ/МЕТОДИКИ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C3B21A8-4937-4645-A985-0D0452223C88}"/>
              </a:ext>
            </a:extLst>
          </p:cNvPr>
          <p:cNvSpPr/>
          <p:nvPr/>
        </p:nvSpPr>
        <p:spPr>
          <a:xfrm>
            <a:off x="423453" y="1158786"/>
            <a:ext cx="5641788" cy="208620"/>
          </a:xfrm>
          <a:prstGeom prst="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КРИТЕРИЙ: РАЗВИТИЕ 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И ПРОФЕССИОНАЛЬНОГО ПОТЕНЦИАЛА ПЕДАГОГОВ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7FC8DC2-DA86-4176-9F4A-9A8CA6E70B4F}"/>
              </a:ext>
            </a:extLst>
          </p:cNvPr>
          <p:cNvSpPr/>
          <p:nvPr/>
        </p:nvSpPr>
        <p:spPr>
          <a:xfrm>
            <a:off x="6142808" y="1146816"/>
            <a:ext cx="5638064" cy="248761"/>
          </a:xfrm>
          <a:prstGeom prst="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КРИТЕРИЙ: МЕТОДИЧЕСКОЕ ОБЕСПЕЧЕНИЕ ПРОЕКТА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1EB91AF-AE3A-44B6-A225-56FCE77719CF}"/>
              </a:ext>
            </a:extLst>
          </p:cNvPr>
          <p:cNvSpPr/>
          <p:nvPr/>
        </p:nvSpPr>
        <p:spPr>
          <a:xfrm>
            <a:off x="383940" y="1455068"/>
            <a:ext cx="4315383" cy="148589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noProof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ПРЕДМЕТНОЙ(СПЕЦИАЛЬНОЙ) КОМПЕТЕНТНОСТИ</a:t>
            </a:r>
            <a:endParaRPr lang="ru-RU" sz="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ru-RU" sz="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И НАВЫКИ  ВОСПИТАТЕЛЯ В ОБЛАСТИ ДОШКОЛЬНОГО ОБРАЗОВАНИЯ</a:t>
            </a:r>
          </a:p>
          <a:p>
            <a:pPr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</a:t>
            </a:r>
            <a:r>
              <a:rPr lang="ru-RU" sz="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И НАВЫКИ ПЕДАГОГА- ПСИХОЛОГА В ОБЛАСТИ ДОШКОЛЬНОГО ОБРАЗОВАНИЯ</a:t>
            </a:r>
          </a:p>
          <a:p>
            <a:pPr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ru-RU" sz="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ЗНАНИЯ, УМЕНИЯ И НАВЫКИ  УЧИТЕЛЯ-ЛОГОПЕДА В ОБЛАСТИ ДОШКОЛЬНОГО ОБРАЗОВАНИЯ</a:t>
            </a:r>
          </a:p>
          <a:p>
            <a:pPr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ru-RU" sz="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УМЕНИЯ И НАВЫКИ  УЧИТЕЛЯ ДЕФЕКТОЛОГА В ОБЛАСТИ ДОШКОЛЬНОГО ОБРАЗОВАНИЯ</a:t>
            </a:r>
          </a:p>
          <a:p>
            <a:pPr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ru-RU" sz="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 УМЕНИЯ И НАВЫКИ  МУЗЫКАЛЬНОГО РУКОВОДИТЕЛЯ В ОБЛАСТИ ДОШКОЛЬНОГО ОБРАЗОВАНИЯ</a:t>
            </a:r>
          </a:p>
          <a:p>
            <a:pPr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ru-RU" sz="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УМЕНИЯ И НАВЫКИ ИНСТРУКТОРА ПО ФИЗИЧЕСКОЙ КУЛЬТУРЕ В ОБЛАСТИ ДОШКОЛЬНОГО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0975" algn="l"/>
              </a:tabLst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D009F85-1D5D-479C-94C4-19A322C96E7D}"/>
              </a:ext>
            </a:extLst>
          </p:cNvPr>
          <p:cNvSpPr/>
          <p:nvPr/>
        </p:nvSpPr>
        <p:spPr>
          <a:xfrm>
            <a:off x="442406" y="740666"/>
            <a:ext cx="4232663" cy="3558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ПОКАЗАТЕЛИ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F259BDB-119B-4B23-B850-526DCA2EC525}"/>
              </a:ext>
            </a:extLst>
          </p:cNvPr>
          <p:cNvSpPr/>
          <p:nvPr/>
        </p:nvSpPr>
        <p:spPr>
          <a:xfrm>
            <a:off x="4740053" y="1434786"/>
            <a:ext cx="1325530" cy="150617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«</a:t>
            </a:r>
            <a:r>
              <a:rPr lang="ru-RU" sz="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ПРЕДМЕТНЫЕ КОМПЕТЕНЦИИ ПЕДАГОГИЧЕСКИХ РАБОТНИКОВ ПО ВИДАМ ПРОФЕССИОНАЛЬНОЙ ДЕЯТЕЛЬНОСТИ»</a:t>
            </a:r>
          </a:p>
          <a:p>
            <a:pPr algn="ctr"/>
            <a:r>
              <a:rPr lang="ru-RU" sz="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(Е.А. ШУМИЛОВА</a:t>
            </a:r>
            <a:r>
              <a:rPr lang="ru-RU" sz="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48BFF8B-005B-4D6F-BA4C-72FB51A114BB}"/>
              </a:ext>
            </a:extLst>
          </p:cNvPr>
          <p:cNvSpPr/>
          <p:nvPr/>
        </p:nvSpPr>
        <p:spPr>
          <a:xfrm>
            <a:off x="6159591" y="748838"/>
            <a:ext cx="4242757" cy="3215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ПОКАЗАТЕЛИ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ABC78C0-C9CA-416B-BE2D-81B6E05BEFFE}"/>
              </a:ext>
            </a:extLst>
          </p:cNvPr>
          <p:cNvSpPr/>
          <p:nvPr/>
        </p:nvSpPr>
        <p:spPr>
          <a:xfrm>
            <a:off x="10467975" y="747031"/>
            <a:ext cx="1332800" cy="35587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ДИАГНОСТИЧЕСКИЕ МЕТОДЫ/МЕТОДИКИ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64A8080-9BEE-49ED-9446-C6AAC9BA028E}"/>
              </a:ext>
            </a:extLst>
          </p:cNvPr>
          <p:cNvSpPr/>
          <p:nvPr/>
        </p:nvSpPr>
        <p:spPr>
          <a:xfrm>
            <a:off x="6152313" y="1438970"/>
            <a:ext cx="4315662" cy="34840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АКМЕОЛОГИЧЕСКОЙ ЛАБОРАТОРИИ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A2C5213-EF57-4874-B067-E231C747A0F7}"/>
              </a:ext>
            </a:extLst>
          </p:cNvPr>
          <p:cNvSpPr/>
          <p:nvPr/>
        </p:nvSpPr>
        <p:spPr>
          <a:xfrm>
            <a:off x="396182" y="3884103"/>
            <a:ext cx="4281827" cy="50777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ДИФФЕРЕНЦИАЛЬНО-ПСИХОЛОГИЧЕСКОЙ КОМПЕТЕНТНОСТИ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В ОБЛАСТИ ВОЗРАСТНОЙ ПСИХОЛОГИИ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В ОБЛАСТИ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КОРРЕКЦИОННОЙ ПЕДАГОГИКИ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6638DA0-5166-4540-80BE-D8C2E6FC316C}"/>
              </a:ext>
            </a:extLst>
          </p:cNvPr>
          <p:cNvSpPr/>
          <p:nvPr/>
        </p:nvSpPr>
        <p:spPr>
          <a:xfrm>
            <a:off x="386092" y="4445923"/>
            <a:ext cx="4303141" cy="99234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КОММУНИКАТИВНОЙ КОМПЕТЕНТНОСТИ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ИНИЦИАТИВЫ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700" b="1" baseline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ОТРЫТОСТЬ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700" b="1" baseline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ДИФФЕРЕНЦИРОВАНАННОСТЬ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015B8B-7871-48D9-B1B6-BADE375DF254}"/>
              </a:ext>
            </a:extLst>
          </p:cNvPr>
          <p:cNvSpPr/>
          <p:nvPr/>
        </p:nvSpPr>
        <p:spPr>
          <a:xfrm>
            <a:off x="4721410" y="3884103"/>
            <a:ext cx="1344173" cy="515458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МОДИФИЦИР. ТЕСТ «ПСИХОЛОГИЧЕСКАЯ КОМПЕТЕНТНОСТЬ»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(О.Н. ЧЕРНОВА, О.В. КАЛАШНИКОВА)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31E9681-1D78-494F-BFF7-6771E5D44278}"/>
              </a:ext>
            </a:extLst>
          </p:cNvPr>
          <p:cNvSpPr/>
          <p:nvPr/>
        </p:nvSpPr>
        <p:spPr>
          <a:xfrm>
            <a:off x="6140001" y="2656445"/>
            <a:ext cx="5640872" cy="207132"/>
          </a:xfrm>
          <a:prstGeom prst="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КРИТЕРИЙ: ИЗМЕНЕНИЕ ПРЕДМЕТНО-ПРОСТРАНСТВЕННОЙ СРЕДЫ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CE6ABFE-A3F4-45AB-BDFE-16F895FA7BA1}"/>
              </a:ext>
            </a:extLst>
          </p:cNvPr>
          <p:cNvSpPr/>
          <p:nvPr/>
        </p:nvSpPr>
        <p:spPr>
          <a:xfrm>
            <a:off x="6142807" y="4121777"/>
            <a:ext cx="5657967" cy="209978"/>
          </a:xfrm>
          <a:prstGeom prst="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КРИТЕРИЙ: ОРГАНИЗАЦИЯ СЕТЕВОГО ВЗАИМОДЕЙСТВИЯ И ТРАНСЛЯЦИЯ ОПЫТА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C5320CAD-A744-4EE1-853D-212A454D8199}"/>
              </a:ext>
            </a:extLst>
          </p:cNvPr>
          <p:cNvSpPr/>
          <p:nvPr/>
        </p:nvSpPr>
        <p:spPr>
          <a:xfrm>
            <a:off x="6135857" y="2940966"/>
            <a:ext cx="4372848" cy="350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АКМЕОЛОГИЧЕСКОЙ ЛАБОРАТОРИИ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1F76FDE-83A3-40FD-8CD6-1793121C2068}"/>
              </a:ext>
            </a:extLst>
          </p:cNvPr>
          <p:cNvSpPr/>
          <p:nvPr/>
        </p:nvSpPr>
        <p:spPr>
          <a:xfrm>
            <a:off x="6131903" y="4386108"/>
            <a:ext cx="4376801" cy="7749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ОХВАТ СЕТЕВЫМ ВЗАИМОДЕЙСТВИЕМ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ВЗАИМОДЕЙСТВИЕ С ДОУ (НЕ МЕНЕЕ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ВЗАИМОДЕЙСТВИЕ С ВУЗОМ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122FF2C-4481-4EC6-BE49-BF1C3E1F0EED}"/>
              </a:ext>
            </a:extLst>
          </p:cNvPr>
          <p:cNvSpPr/>
          <p:nvPr/>
        </p:nvSpPr>
        <p:spPr>
          <a:xfrm>
            <a:off x="6152313" y="5215450"/>
            <a:ext cx="4368706" cy="43251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АПРОБАЦИЯ МЕТОДИЧЕСКИХ ПРОДУКТОВ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</a:t>
            </a:r>
            <a:r>
              <a:rPr kumimoji="0" lang="ru-RU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МЕНЕЕ 1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1776732-0779-4313-BF30-DBA8420C1D90}"/>
              </a:ext>
            </a:extLst>
          </p:cNvPr>
          <p:cNvSpPr/>
          <p:nvPr/>
        </p:nvSpPr>
        <p:spPr>
          <a:xfrm>
            <a:off x="6139251" y="5693878"/>
            <a:ext cx="4381768" cy="73690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ТРАНСЛЯЦИЯ ОПЫТА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УЧАСТИЕ НЕ МЕНЕЕ ЧЕМ В 2-Х НАУЧНО-ПРАКТИЧЕСКИХ КОНФЕРЕНЦИЯХ ПО ТЕМЕ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ПУБЛИКАЦИЯ НЕ МЕНЕЕ 3 СТАТЕЙ В РЕГИОНАЛЬНЫХ И ФЕДЕРАЛЬНЫХ ЖУРНАЛАХ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НЕ МЕНЕЕ </a:t>
            </a:r>
            <a:r>
              <a:rPr lang="ru-RU" sz="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ГОРОДСКОГО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СЕМИНАРА ПО ТЕМЕ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39E46C7-1AB8-4FB1-BAE2-CBAE6C4F01DF}"/>
              </a:ext>
            </a:extLst>
          </p:cNvPr>
          <p:cNvSpPr/>
          <p:nvPr/>
        </p:nvSpPr>
        <p:spPr>
          <a:xfrm>
            <a:off x="10578979" y="4399560"/>
            <a:ext cx="1221795" cy="77426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НАБЛЮДЕНИЕ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ДОКУМЕНТАЦИИ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90A23E8-1ACE-4435-B5F9-78CD72DDBFC6}"/>
              </a:ext>
            </a:extLst>
          </p:cNvPr>
          <p:cNvSpPr/>
          <p:nvPr/>
        </p:nvSpPr>
        <p:spPr>
          <a:xfrm>
            <a:off x="10589610" y="5693878"/>
            <a:ext cx="1202787" cy="73690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НАБЛЮДЕНИЕ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ДОКУМЕНТАЦИИ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ОПРОС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EA79E65E-AC57-4D90-B584-1BDE6A05E441}"/>
              </a:ext>
            </a:extLst>
          </p:cNvPr>
          <p:cNvSpPr/>
          <p:nvPr/>
        </p:nvSpPr>
        <p:spPr>
          <a:xfrm>
            <a:off x="10578979" y="5241634"/>
            <a:ext cx="1221796" cy="40632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ОПРОС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B015B8B-7871-48D9-B1B6-BADE375DF254}"/>
              </a:ext>
            </a:extLst>
          </p:cNvPr>
          <p:cNvSpPr/>
          <p:nvPr/>
        </p:nvSpPr>
        <p:spPr>
          <a:xfrm>
            <a:off x="4740053" y="4445922"/>
            <a:ext cx="1322477" cy="992347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ТЕСТОВАЯ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КАРТА КОММУНИКАТИВНОЙ ДЕЯТЕЛЬНОСТИ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(А.А</a:t>
            </a:r>
            <a:r>
              <a:rPr lang="ru-RU" sz="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ЛЕОНТЬЕВ)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6638DA0-5166-4540-80BE-D8C2E6FC316C}"/>
              </a:ext>
            </a:extLst>
          </p:cNvPr>
          <p:cNvSpPr/>
          <p:nvPr/>
        </p:nvSpPr>
        <p:spPr>
          <a:xfrm>
            <a:off x="396182" y="5486400"/>
            <a:ext cx="4293051" cy="94437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АУТОПСИХОЛОГИЧЕСКОЙ КОМПЕТЕНТНОСТИ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 ПОВЕДЕНИЯ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ПЛАНИРОВАТЬ ДЕЯТЕЛЬНОСТЬ ПО САМОПРЕОБРАЗОВАНИЮ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САМОАНАЛИЗУ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САМОРЕГУЛЯЦИИ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РЕГУЛЯТИВНО-ЛИЧНОСТНЫХ СВОЙСТВ (ГИБКОСТЬ,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САМОСТОЯТЕЛЬНОСТЬ)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B015B8B-7871-48D9-B1B6-BADE375DF254}"/>
              </a:ext>
            </a:extLst>
          </p:cNvPr>
          <p:cNvSpPr/>
          <p:nvPr/>
        </p:nvSpPr>
        <p:spPr>
          <a:xfrm>
            <a:off x="4746577" y="5486400"/>
            <a:ext cx="1315953" cy="94437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УРОВНЯ РЕФЛЕКСИВНОСТИ</a:t>
            </a:r>
            <a:endParaRPr kumimoji="0" lang="ru-RU" sz="6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(А.В</a:t>
            </a:r>
            <a:r>
              <a:rPr lang="ru-RU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КАРПОВ, В.В. ПОНОМАРЕВА)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ОПРОСНОК «СТИЛЬ САМОРЕГУЛЯЦИИ ПОВЕДЕНИЯ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(В.И. МОРОСАНОВА)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5320CAD-A744-4EE1-853D-212A454D8199}"/>
              </a:ext>
            </a:extLst>
          </p:cNvPr>
          <p:cNvSpPr/>
          <p:nvPr/>
        </p:nvSpPr>
        <p:spPr>
          <a:xfrm>
            <a:off x="6123742" y="3347497"/>
            <a:ext cx="4384962" cy="3168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ДОМА ТРАДИЦИЙ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5320CAD-A744-4EE1-853D-212A454D8199}"/>
              </a:ext>
            </a:extLst>
          </p:cNvPr>
          <p:cNvSpPr/>
          <p:nvPr/>
        </p:nvSpPr>
        <p:spPr>
          <a:xfrm>
            <a:off x="6139251" y="3718694"/>
            <a:ext cx="4381768" cy="3332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КОМНАТЫ ПСИХОЛОГИЧЕСКОЙ РАЗГРУЗКИ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64A8080-9BEE-49ED-9446-C6AAC9BA028E}"/>
              </a:ext>
            </a:extLst>
          </p:cNvPr>
          <p:cNvSpPr/>
          <p:nvPr/>
        </p:nvSpPr>
        <p:spPr>
          <a:xfrm>
            <a:off x="6152313" y="1841679"/>
            <a:ext cx="4315662" cy="34840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МЕТОДИЧЕСКИХ РЕКОМЕНДАЦИЙ ПО РАЗВИТИЮ ЛИЧНОСТНОГО И ПРОФЕССИОНАЛЬНОГО ПОТЕНЦИАЛА ПЕДАГОГОВ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831E876-9A4D-4A5E-B57E-1903DE360C7D}"/>
              </a:ext>
            </a:extLst>
          </p:cNvPr>
          <p:cNvSpPr/>
          <p:nvPr/>
        </p:nvSpPr>
        <p:spPr>
          <a:xfrm>
            <a:off x="10508705" y="1447412"/>
            <a:ext cx="1272167" cy="1138008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НАБЛЮДЕНИЕ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ДОКУМЕНТАЦИИ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64A8080-9BEE-49ED-9446-C6AAC9BA028E}"/>
              </a:ext>
            </a:extLst>
          </p:cNvPr>
          <p:cNvSpPr/>
          <p:nvPr/>
        </p:nvSpPr>
        <p:spPr>
          <a:xfrm>
            <a:off x="6152313" y="2237015"/>
            <a:ext cx="4315662" cy="34840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</a:t>
            </a:r>
            <a:r>
              <a:rPr kumimoji="0" lang="ru-RU" sz="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ПРОВЕДЕНИЕ МОНИТОРИНГА</a:t>
            </a:r>
            <a:r>
              <a:rPr lang="ru-RU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ЛИЧНОСТНОГО И ПРОФЕССИОНАЛЬНОГО ПОТЕНЦИАЛА ПЕДАГОГОВ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831E876-9A4D-4A5E-B57E-1903DE360C7D}"/>
              </a:ext>
            </a:extLst>
          </p:cNvPr>
          <p:cNvSpPr/>
          <p:nvPr/>
        </p:nvSpPr>
        <p:spPr>
          <a:xfrm>
            <a:off x="10578979" y="2949880"/>
            <a:ext cx="1221796" cy="1083624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НАБЛЮДЕНИЕ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6838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D5481CCD-37FE-4991-98DF-F1B6A948A6D9}"/>
              </a:ext>
            </a:extLst>
          </p:cNvPr>
          <p:cNvSpPr/>
          <p:nvPr/>
        </p:nvSpPr>
        <p:spPr>
          <a:xfrm>
            <a:off x="6726264" y="2810646"/>
            <a:ext cx="4070427" cy="61734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17966" y="2827098"/>
            <a:ext cx="4090545" cy="61734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691939B5-F734-43A6-8DD3-EAC319E8057B}"/>
              </a:ext>
            </a:extLst>
          </p:cNvPr>
          <p:cNvSpPr/>
          <p:nvPr/>
        </p:nvSpPr>
        <p:spPr>
          <a:xfrm>
            <a:off x="8467495" y="2086043"/>
            <a:ext cx="2332777" cy="65835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B43AEB9A-AC7A-436C-8B2B-6822DE9968FE}"/>
              </a:ext>
            </a:extLst>
          </p:cNvPr>
          <p:cNvSpPr/>
          <p:nvPr/>
        </p:nvSpPr>
        <p:spPr>
          <a:xfrm>
            <a:off x="6045452" y="2084746"/>
            <a:ext cx="2343433" cy="65835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D9BCBFE1-E72A-4DE9-A8B5-6C6004DB44EF}"/>
              </a:ext>
            </a:extLst>
          </p:cNvPr>
          <p:cNvSpPr/>
          <p:nvPr/>
        </p:nvSpPr>
        <p:spPr>
          <a:xfrm>
            <a:off x="3639708" y="2085287"/>
            <a:ext cx="2327806" cy="65835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6787" y="2087812"/>
            <a:ext cx="2337296" cy="65835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78738" y="1403215"/>
            <a:ext cx="6393976" cy="58117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09" y="160120"/>
            <a:ext cx="10959041" cy="39103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РАЗВИТИЯ ЛИЧНОСТНОГО И ПРОФЕССИОНАЛЬНОГО ПОТЕНЦИАЛА ПЕДАГОГА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7595" y="669610"/>
            <a:ext cx="2919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ПОДХОДЫ: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КОМПЕТЕНТНОСТНЫЙ, СИСТЕМНЫЙ, ВАРИАТИВНЫЙ, АКМЕОЛОГИЧЕСКИЙ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3494" y="707205"/>
            <a:ext cx="3138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 СОЗДАНИЕ УСЛОВИЙ ДЛЯ РАЗВИТИЯ ЛИЧНОСТНЫХ И ПРОФЕССИОНАЛЬНОГО ПОТЕНЦИАЛА ПЕДАГОГА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8290" y="1508298"/>
            <a:ext cx="4218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АКМЕОЛОГИЧЕСКАЯ ЛАБОРАТОРИЯ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44015" y="2160237"/>
            <a:ext cx="2475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ДИФФЕРЕНЦИАЛЬНО-ПСИХОЛОГИЧЕСКАЯ ЛАБОРАТОРИЯ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5429781" y="2837503"/>
            <a:ext cx="1157065" cy="606084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80308" y="2220988"/>
            <a:ext cx="1671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КОММУНИКАТИВНАЯ ЛАБОРАТОРИЯ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466943" y="2225519"/>
            <a:ext cx="230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АУТОПСИХОЛОГИЧЕСКАЯ ЛАБОРАТОРИЯ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202278" y="2832303"/>
            <a:ext cx="38704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КОМНАТА ПСИХОЛОГИЧЕСКОЙ РАЗГРУЗКИ: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ЭМОЦИОНАЛЬНВЯ РАЗРУЗКА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РАЗГРУЗКА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РЕЛАКСАЦИЯ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751661" y="2823496"/>
            <a:ext cx="39887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ДОМ ТРАДИЦИЙ: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ТВОРЧЕСКАЯ ГОСТИНАЯ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ПРЕМИЯ ОБЩЕСТВЕННОГО ПРИЗНАНИЯ «ПЕДАГОГ ГОДА»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558" y="620254"/>
            <a:ext cx="309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ЗАКОН ОБ ОБРАЗОВАНИИ В РФ,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ПРОФСТАНДАРТ «ПЕДАГОГ»,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МЕТОДИЧЕСКИЕ РЕКОМЕНДАЦИИ ПО АТТЕСТАЦИИ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517825" y="2947599"/>
            <a:ext cx="110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  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2" name="Прямая со стрелкой 251"/>
          <p:cNvCxnSpPr/>
          <p:nvPr/>
        </p:nvCxnSpPr>
        <p:spPr>
          <a:xfrm>
            <a:off x="5855755" y="3150604"/>
            <a:ext cx="264844" cy="429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" name="TextBox 306"/>
          <p:cNvSpPr txBox="1"/>
          <p:nvPr/>
        </p:nvSpPr>
        <p:spPr>
          <a:xfrm>
            <a:off x="664315" y="3585809"/>
            <a:ext cx="338554" cy="30119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МОНИТОРИНГ ЭФФЕКТИВНОСТИ ПРОЕКТА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500709" y="666323"/>
            <a:ext cx="646331" cy="28657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МОНИТОРИНГ ЭФФЕКТИВНОСТИ РАЗВИТИЯ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ПОТЕНЦИАЛА ПЕДАГОГОВ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10969679" y="1360039"/>
            <a:ext cx="430887" cy="21154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СТРУКТУРНО-СОДЕРЖАТЕЛЬНЫЙ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КОМПОНЕТ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80104" y="3554901"/>
            <a:ext cx="323165" cy="27708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ТЕХНОЛОГИЧЕСКИЙ КОМПОНЕНТ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3256879" y="3636906"/>
            <a:ext cx="1642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МЕТОДЫ 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5308511" y="3578550"/>
            <a:ext cx="1513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ТЕХНОЛОГИИ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36076" y="3546915"/>
            <a:ext cx="1710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СТРАТЕГИИ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УПРАВЛЕНИЯ</a:t>
            </a:r>
          </a:p>
        </p:txBody>
      </p:sp>
      <p:sp>
        <p:nvSpPr>
          <p:cNvPr id="65" name="TextBox 64"/>
          <p:cNvSpPr txBox="1"/>
          <p:nvPr/>
        </p:nvSpPr>
        <p:spPr>
          <a:xfrm flipH="1">
            <a:off x="1201274" y="6401613"/>
            <a:ext cx="96028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РЕЗУЛЬТАТ: СОЗДАНЫ УСЛОВИЯ, ПОЛОЖИТЕЛЬНАЯ ДИНАМИКА РАЗВИТИЯ ЛИЧНОСТНОГО И ПРОФЕССИОНАЛЬНОГО ПОТЕНЦИАЛА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46993" y="2216214"/>
            <a:ext cx="1976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МЕТОДИЧЕСКАЯ ЛАБОРАТОРИЯ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8693" y="3540134"/>
            <a:ext cx="570451" cy="31517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97860" y="3532034"/>
            <a:ext cx="563541" cy="277085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04626" y="6378267"/>
            <a:ext cx="9599455" cy="3288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748AD893-1A92-4479-BDD8-2FFCBF2834E2}"/>
              </a:ext>
            </a:extLst>
          </p:cNvPr>
          <p:cNvSpPr/>
          <p:nvPr/>
        </p:nvSpPr>
        <p:spPr>
          <a:xfrm>
            <a:off x="541149" y="597352"/>
            <a:ext cx="563540" cy="28781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27EBFAB-A961-4856-A086-1F452839E853}"/>
              </a:ext>
            </a:extLst>
          </p:cNvPr>
          <p:cNvSpPr/>
          <p:nvPr/>
        </p:nvSpPr>
        <p:spPr>
          <a:xfrm>
            <a:off x="7671516" y="602861"/>
            <a:ext cx="3138061" cy="6955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6B5DE7E9-61CB-47E8-9420-206C80E1D17B}"/>
              </a:ext>
            </a:extLst>
          </p:cNvPr>
          <p:cNvSpPr/>
          <p:nvPr/>
        </p:nvSpPr>
        <p:spPr>
          <a:xfrm>
            <a:off x="1204573" y="599294"/>
            <a:ext cx="3138061" cy="6955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F56285C2-69C0-4546-A188-485A1580B6A1}"/>
              </a:ext>
            </a:extLst>
          </p:cNvPr>
          <p:cNvSpPr/>
          <p:nvPr/>
        </p:nvSpPr>
        <p:spPr>
          <a:xfrm>
            <a:off x="4414020" y="602275"/>
            <a:ext cx="3148314" cy="6955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317470D-1A46-43FB-9F12-94FA2E984E8E}"/>
              </a:ext>
            </a:extLst>
          </p:cNvPr>
          <p:cNvSpPr/>
          <p:nvPr/>
        </p:nvSpPr>
        <p:spPr>
          <a:xfrm>
            <a:off x="10897861" y="1377827"/>
            <a:ext cx="563540" cy="20657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2" descr="Akmeologiya (@polina_osher) • Instagram photos and videos">
            <a:extLst>
              <a:ext uri="{FF2B5EF4-FFF2-40B4-BE49-F238E27FC236}">
                <a16:creationId xmlns:a16="http://schemas.microsoft.com/office/drawing/2014/main" id="{260A1B04-3441-4EDA-BD20-D340DB7A30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40" y="1406154"/>
            <a:ext cx="829856" cy="627886"/>
          </a:xfrm>
          <a:prstGeom prst="ellipse">
            <a:avLst/>
          </a:prstGeom>
          <a:noFill/>
        </p:spPr>
      </p:pic>
      <p:pic>
        <p:nvPicPr>
          <p:cNvPr id="81" name="Picture 2" descr="Akmeologiya (@polina_osher) • Instagram photos and videos">
            <a:extLst>
              <a:ext uri="{FF2B5EF4-FFF2-40B4-BE49-F238E27FC236}">
                <a16:creationId xmlns:a16="http://schemas.microsoft.com/office/drawing/2014/main" id="{0CBC9045-4FCE-4599-AE43-5CD2CDAC85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650" y="1377827"/>
            <a:ext cx="829856" cy="627886"/>
          </a:xfrm>
          <a:prstGeom prst="ellipse">
            <a:avLst/>
          </a:prstGeom>
          <a:noFill/>
        </p:spPr>
      </p:pic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09B8FCE3-6984-428E-9AA5-83B21277688F}"/>
              </a:ext>
            </a:extLst>
          </p:cNvPr>
          <p:cNvSpPr/>
          <p:nvPr/>
        </p:nvSpPr>
        <p:spPr>
          <a:xfrm>
            <a:off x="1217965" y="3542829"/>
            <a:ext cx="1825567" cy="4244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17A4D0DA-DCBC-4452-9457-8B780F8AEF10}"/>
              </a:ext>
            </a:extLst>
          </p:cNvPr>
          <p:cNvSpPr/>
          <p:nvPr/>
        </p:nvSpPr>
        <p:spPr>
          <a:xfrm>
            <a:off x="3163702" y="3541638"/>
            <a:ext cx="1842459" cy="4244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1442393B-BA2D-4158-B817-64581AA6B9F5}"/>
              </a:ext>
            </a:extLst>
          </p:cNvPr>
          <p:cNvSpPr/>
          <p:nvPr/>
        </p:nvSpPr>
        <p:spPr>
          <a:xfrm>
            <a:off x="5109815" y="3542239"/>
            <a:ext cx="1832522" cy="4244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5DCDB0F-E7F2-46A9-9388-8A6425458B69}"/>
              </a:ext>
            </a:extLst>
          </p:cNvPr>
          <p:cNvSpPr/>
          <p:nvPr/>
        </p:nvSpPr>
        <p:spPr>
          <a:xfrm>
            <a:off x="7047266" y="3541638"/>
            <a:ext cx="1810186" cy="4244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427F845B-090C-45B1-999D-21C25BA7B872}"/>
              </a:ext>
            </a:extLst>
          </p:cNvPr>
          <p:cNvSpPr/>
          <p:nvPr/>
        </p:nvSpPr>
        <p:spPr>
          <a:xfrm>
            <a:off x="8962381" y="3541638"/>
            <a:ext cx="1819379" cy="4244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66DC9CB-AD72-452C-A14D-980C18943B0E}"/>
              </a:ext>
            </a:extLst>
          </p:cNvPr>
          <p:cNvSpPr txBox="1"/>
          <p:nvPr/>
        </p:nvSpPr>
        <p:spPr>
          <a:xfrm>
            <a:off x="9059271" y="3630583"/>
            <a:ext cx="1656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УСЛОВИЯ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E5593D1E-CEFC-46E2-AD6B-43E84BB57AF3}"/>
              </a:ext>
            </a:extLst>
          </p:cNvPr>
          <p:cNvSpPr/>
          <p:nvPr/>
        </p:nvSpPr>
        <p:spPr>
          <a:xfrm>
            <a:off x="3139058" y="5520980"/>
            <a:ext cx="1858799" cy="78551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ДЕЛОВАЯ ИГРАЯ, АЖУРНАЯ ПИЛА, МИРОВОЕ КАФЕ,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ПРАКТИКУМЫ, РОЛЕВЫЕ ИГРЫ,ТРЕНИНГИ,</a:t>
            </a:r>
          </a:p>
          <a:p>
            <a:pPr algn="ctr"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КРУГЛЫЙ СТОЛ, МОЗГОВОЙ ШТУРМ, КЕЙС-МЕТОДЫ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BBCC6E7A-F92D-4E8E-887E-C6B7075D78BE}"/>
              </a:ext>
            </a:extLst>
          </p:cNvPr>
          <p:cNvSpPr/>
          <p:nvPr/>
        </p:nvSpPr>
        <p:spPr>
          <a:xfrm>
            <a:off x="2153029" y="4074241"/>
            <a:ext cx="886852" cy="5559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ПОВЫЕ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863CA73B-A2A5-474D-9F3B-ED8BB98DEB69}"/>
              </a:ext>
            </a:extLst>
          </p:cNvPr>
          <p:cNvSpPr/>
          <p:nvPr/>
        </p:nvSpPr>
        <p:spPr>
          <a:xfrm>
            <a:off x="1207553" y="4076381"/>
            <a:ext cx="872581" cy="5559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КОЛЛЕК-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ТИВНЫЕ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D1DEC5D1-77F9-43C1-B45B-3448C041E70D}"/>
              </a:ext>
            </a:extLst>
          </p:cNvPr>
          <p:cNvSpPr/>
          <p:nvPr/>
        </p:nvSpPr>
        <p:spPr>
          <a:xfrm>
            <a:off x="3206225" y="4077108"/>
            <a:ext cx="842355" cy="4110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КТИВНЫЕ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24808038-E255-4109-B132-37A69A1D9DA0}"/>
              </a:ext>
            </a:extLst>
          </p:cNvPr>
          <p:cNvSpPr/>
          <p:nvPr/>
        </p:nvSpPr>
        <p:spPr>
          <a:xfrm>
            <a:off x="4107053" y="4073859"/>
            <a:ext cx="849711" cy="4110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НЕИНТЕРА-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КТИВНЫЕ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C5AA35A-38E5-4D00-B6AC-A4E33066921E}"/>
              </a:ext>
            </a:extLst>
          </p:cNvPr>
          <p:cNvSpPr/>
          <p:nvPr/>
        </p:nvSpPr>
        <p:spPr>
          <a:xfrm>
            <a:off x="3206225" y="4546315"/>
            <a:ext cx="842355" cy="4188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ПРАКТИ-ЧЕСКИЕ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1164C885-8234-4F49-B6FE-16E6AC0104C5}"/>
              </a:ext>
            </a:extLst>
          </p:cNvPr>
          <p:cNvSpPr/>
          <p:nvPr/>
        </p:nvSpPr>
        <p:spPr>
          <a:xfrm>
            <a:off x="4114409" y="4554449"/>
            <a:ext cx="842355" cy="4107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ТЕОРЕТИ-ЧЕСКИЕ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93F3EDB1-B07A-40BC-95D4-5C068A36A8FA}"/>
              </a:ext>
            </a:extLst>
          </p:cNvPr>
          <p:cNvSpPr/>
          <p:nvPr/>
        </p:nvSpPr>
        <p:spPr>
          <a:xfrm>
            <a:off x="3206225" y="5018378"/>
            <a:ext cx="856373" cy="36278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СИОННЫЕ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A8BCB4AA-FBAC-4400-AF25-9D07D1990858}"/>
              </a:ext>
            </a:extLst>
          </p:cNvPr>
          <p:cNvSpPr/>
          <p:nvPr/>
        </p:nvSpPr>
        <p:spPr>
          <a:xfrm>
            <a:off x="4116232" y="5025484"/>
            <a:ext cx="842355" cy="36278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НЕДИСКУС-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СИОННЫЕ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72FE1AAB-197E-4B6A-A7D7-1BF8E912C771}"/>
              </a:ext>
            </a:extLst>
          </p:cNvPr>
          <p:cNvSpPr/>
          <p:nvPr/>
        </p:nvSpPr>
        <p:spPr>
          <a:xfrm>
            <a:off x="3147362" y="4024695"/>
            <a:ext cx="1858799" cy="14464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8FB4E08A-4E82-49C2-9578-247CD6DAAE82}"/>
              </a:ext>
            </a:extLst>
          </p:cNvPr>
          <p:cNvSpPr/>
          <p:nvPr/>
        </p:nvSpPr>
        <p:spPr>
          <a:xfrm>
            <a:off x="1200197" y="4744789"/>
            <a:ext cx="872581" cy="4840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49156E76-DC07-45C0-81C9-E3A095D81A32}"/>
              </a:ext>
            </a:extLst>
          </p:cNvPr>
          <p:cNvSpPr/>
          <p:nvPr/>
        </p:nvSpPr>
        <p:spPr>
          <a:xfrm>
            <a:off x="2139351" y="4732386"/>
            <a:ext cx="907008" cy="5025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97E63CB9-7EEB-4570-919A-D36DC460B417}"/>
              </a:ext>
            </a:extLst>
          </p:cNvPr>
          <p:cNvCxnSpPr/>
          <p:nvPr/>
        </p:nvCxnSpPr>
        <p:spPr>
          <a:xfrm>
            <a:off x="4069825" y="5428374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713B22DA-862F-4BAE-BCFF-745A16F0AA5C}"/>
              </a:ext>
            </a:extLst>
          </p:cNvPr>
          <p:cNvCxnSpPr/>
          <p:nvPr/>
        </p:nvCxnSpPr>
        <p:spPr>
          <a:xfrm>
            <a:off x="4591581" y="2704537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800807C-5D1B-4851-AB32-D01DE4050D24}"/>
              </a:ext>
            </a:extLst>
          </p:cNvPr>
          <p:cNvGrpSpPr/>
          <p:nvPr/>
        </p:nvGrpSpPr>
        <p:grpSpPr>
          <a:xfrm>
            <a:off x="1643844" y="4002949"/>
            <a:ext cx="959746" cy="207899"/>
            <a:chOff x="1643844" y="4025809"/>
            <a:chExt cx="959746" cy="207899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93F10744-1A5F-4BCB-9697-37D24524A0B5}"/>
                </a:ext>
              </a:extLst>
            </p:cNvPr>
            <p:cNvCxnSpPr>
              <a:cxnSpLocks/>
            </p:cNvCxnSpPr>
            <p:nvPr/>
          </p:nvCxnSpPr>
          <p:spPr>
            <a:xfrm>
              <a:off x="1643844" y="4038281"/>
              <a:ext cx="959746" cy="5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C81EBCF3-D105-42E5-9362-0EF0DC36508B}"/>
                </a:ext>
              </a:extLst>
            </p:cNvPr>
            <p:cNvCxnSpPr/>
            <p:nvPr/>
          </p:nvCxnSpPr>
          <p:spPr>
            <a:xfrm>
              <a:off x="1657881" y="4025809"/>
              <a:ext cx="0" cy="18259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 стрелкой 121">
              <a:extLst>
                <a:ext uri="{FF2B5EF4-FFF2-40B4-BE49-F238E27FC236}">
                  <a16:creationId xmlns:a16="http://schemas.microsoft.com/office/drawing/2014/main" id="{176D1A63-9B5C-43FF-ACE6-FDAA7B7903D2}"/>
                </a:ext>
              </a:extLst>
            </p:cNvPr>
            <p:cNvCxnSpPr/>
            <p:nvPr/>
          </p:nvCxnSpPr>
          <p:spPr>
            <a:xfrm>
              <a:off x="2591175" y="4051118"/>
              <a:ext cx="0" cy="18259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4EA3B321-5B36-4B4A-8B9C-EB45C1AB0C99}"/>
              </a:ext>
            </a:extLst>
          </p:cNvPr>
          <p:cNvGrpSpPr/>
          <p:nvPr/>
        </p:nvGrpSpPr>
        <p:grpSpPr>
          <a:xfrm>
            <a:off x="1643844" y="5292614"/>
            <a:ext cx="959746" cy="207899"/>
            <a:chOff x="1643844" y="4025809"/>
            <a:chExt cx="959746" cy="207899"/>
          </a:xfrm>
        </p:grpSpPr>
        <p:cxnSp>
          <p:nvCxnSpPr>
            <p:cNvPr id="136" name="Прямая соединительная линия 135">
              <a:extLst>
                <a:ext uri="{FF2B5EF4-FFF2-40B4-BE49-F238E27FC236}">
                  <a16:creationId xmlns:a16="http://schemas.microsoft.com/office/drawing/2014/main" id="{60D0D296-37AE-4D0B-AEA0-489E4A267344}"/>
                </a:ext>
              </a:extLst>
            </p:cNvPr>
            <p:cNvCxnSpPr>
              <a:cxnSpLocks/>
            </p:cNvCxnSpPr>
            <p:nvPr/>
          </p:nvCxnSpPr>
          <p:spPr>
            <a:xfrm>
              <a:off x="1643844" y="4038281"/>
              <a:ext cx="959746" cy="5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>
              <a:extLst>
                <a:ext uri="{FF2B5EF4-FFF2-40B4-BE49-F238E27FC236}">
                  <a16:creationId xmlns:a16="http://schemas.microsoft.com/office/drawing/2014/main" id="{239A3A3A-367E-44D8-9B5C-3ADCFFF24163}"/>
                </a:ext>
              </a:extLst>
            </p:cNvPr>
            <p:cNvCxnSpPr/>
            <p:nvPr/>
          </p:nvCxnSpPr>
          <p:spPr>
            <a:xfrm>
              <a:off x="1657881" y="4025809"/>
              <a:ext cx="0" cy="18259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 стрелкой 137">
              <a:extLst>
                <a:ext uri="{FF2B5EF4-FFF2-40B4-BE49-F238E27FC236}">
                  <a16:creationId xmlns:a16="http://schemas.microsoft.com/office/drawing/2014/main" id="{8C64DEAB-D409-48C9-88DE-F728C18B48C8}"/>
                </a:ext>
              </a:extLst>
            </p:cNvPr>
            <p:cNvCxnSpPr/>
            <p:nvPr/>
          </p:nvCxnSpPr>
          <p:spPr>
            <a:xfrm>
              <a:off x="2591175" y="4051118"/>
              <a:ext cx="0" cy="18259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4E0EB7B0-7358-4ECC-83E2-288316D9B8E9}"/>
              </a:ext>
            </a:extLst>
          </p:cNvPr>
          <p:cNvSpPr/>
          <p:nvPr/>
        </p:nvSpPr>
        <p:spPr>
          <a:xfrm>
            <a:off x="1220736" y="5346166"/>
            <a:ext cx="856718" cy="5559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КОРПОРАТИВНОЕ ОБУЧЕНИЕ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9DA740FF-EAA1-421A-9C97-817F1BFC6D61}"/>
              </a:ext>
            </a:extLst>
          </p:cNvPr>
          <p:cNvSpPr/>
          <p:nvPr/>
        </p:nvSpPr>
        <p:spPr>
          <a:xfrm>
            <a:off x="2150259" y="5346415"/>
            <a:ext cx="890724" cy="5559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</a:p>
        </p:txBody>
      </p: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ABA2D6E5-9B6F-4DC3-8683-AEE8B7884B8E}"/>
              </a:ext>
            </a:extLst>
          </p:cNvPr>
          <p:cNvGrpSpPr/>
          <p:nvPr/>
        </p:nvGrpSpPr>
        <p:grpSpPr>
          <a:xfrm>
            <a:off x="1651464" y="5963174"/>
            <a:ext cx="959746" cy="207899"/>
            <a:chOff x="1643844" y="4025809"/>
            <a:chExt cx="959746" cy="207899"/>
          </a:xfrm>
        </p:grpSpPr>
        <p:cxnSp>
          <p:nvCxnSpPr>
            <p:cNvPr id="142" name="Прямая соединительная линия 141">
              <a:extLst>
                <a:ext uri="{FF2B5EF4-FFF2-40B4-BE49-F238E27FC236}">
                  <a16:creationId xmlns:a16="http://schemas.microsoft.com/office/drawing/2014/main" id="{A974711F-255C-4A5D-8340-7D24589AAED5}"/>
                </a:ext>
              </a:extLst>
            </p:cNvPr>
            <p:cNvCxnSpPr>
              <a:cxnSpLocks/>
            </p:cNvCxnSpPr>
            <p:nvPr/>
          </p:nvCxnSpPr>
          <p:spPr>
            <a:xfrm>
              <a:off x="1643844" y="4038281"/>
              <a:ext cx="959746" cy="5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 стрелкой 142">
              <a:extLst>
                <a:ext uri="{FF2B5EF4-FFF2-40B4-BE49-F238E27FC236}">
                  <a16:creationId xmlns:a16="http://schemas.microsoft.com/office/drawing/2014/main" id="{88E3F290-9382-49A6-9582-9A722456C789}"/>
                </a:ext>
              </a:extLst>
            </p:cNvPr>
            <p:cNvCxnSpPr/>
            <p:nvPr/>
          </p:nvCxnSpPr>
          <p:spPr>
            <a:xfrm>
              <a:off x="1657881" y="4025809"/>
              <a:ext cx="0" cy="18259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 стрелкой 143">
              <a:extLst>
                <a:ext uri="{FF2B5EF4-FFF2-40B4-BE49-F238E27FC236}">
                  <a16:creationId xmlns:a16="http://schemas.microsoft.com/office/drawing/2014/main" id="{5556FA9C-3013-42F3-B0AF-CA3E5568E4D2}"/>
                </a:ext>
              </a:extLst>
            </p:cNvPr>
            <p:cNvCxnSpPr/>
            <p:nvPr/>
          </p:nvCxnSpPr>
          <p:spPr>
            <a:xfrm>
              <a:off x="2591175" y="4051118"/>
              <a:ext cx="0" cy="18259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88F4157F-5DF7-4BC2-8CEF-4208C38CD09C}"/>
              </a:ext>
            </a:extLst>
          </p:cNvPr>
          <p:cNvSpPr/>
          <p:nvPr/>
        </p:nvSpPr>
        <p:spPr>
          <a:xfrm>
            <a:off x="1216787" y="6019800"/>
            <a:ext cx="1818299" cy="2840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5DD576F7-E946-40E1-B7C1-C5793F505850}"/>
              </a:ext>
            </a:extLst>
          </p:cNvPr>
          <p:cNvCxnSpPr>
            <a:cxnSpLocks/>
          </p:cNvCxnSpPr>
          <p:nvPr/>
        </p:nvCxnSpPr>
        <p:spPr>
          <a:xfrm>
            <a:off x="4884420" y="3787328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>
            <a:extLst>
              <a:ext uri="{FF2B5EF4-FFF2-40B4-BE49-F238E27FC236}">
                <a16:creationId xmlns:a16="http://schemas.microsoft.com/office/drawing/2014/main" id="{CC13F1C0-0ABA-4BB7-A936-9A53CB7DDAF4}"/>
              </a:ext>
            </a:extLst>
          </p:cNvPr>
          <p:cNvCxnSpPr>
            <a:cxnSpLocks/>
          </p:cNvCxnSpPr>
          <p:nvPr/>
        </p:nvCxnSpPr>
        <p:spPr>
          <a:xfrm>
            <a:off x="6814134" y="3787328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>
            <a:extLst>
              <a:ext uri="{FF2B5EF4-FFF2-40B4-BE49-F238E27FC236}">
                <a16:creationId xmlns:a16="http://schemas.microsoft.com/office/drawing/2014/main" id="{7FC94956-16AE-46F3-A9DB-A6FF2A8D5359}"/>
              </a:ext>
            </a:extLst>
          </p:cNvPr>
          <p:cNvCxnSpPr>
            <a:cxnSpLocks/>
          </p:cNvCxnSpPr>
          <p:nvPr/>
        </p:nvCxnSpPr>
        <p:spPr>
          <a:xfrm>
            <a:off x="3423719" y="2427064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>
            <a:extLst>
              <a:ext uri="{FF2B5EF4-FFF2-40B4-BE49-F238E27FC236}">
                <a16:creationId xmlns:a16="http://schemas.microsoft.com/office/drawing/2014/main" id="{EBD4AF6D-EEF9-4270-A60D-D7B4562B2EC9}"/>
              </a:ext>
            </a:extLst>
          </p:cNvPr>
          <p:cNvCxnSpPr>
            <a:cxnSpLocks/>
          </p:cNvCxnSpPr>
          <p:nvPr/>
        </p:nvCxnSpPr>
        <p:spPr>
          <a:xfrm>
            <a:off x="8758605" y="3764468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>
            <a:extLst>
              <a:ext uri="{FF2B5EF4-FFF2-40B4-BE49-F238E27FC236}">
                <a16:creationId xmlns:a16="http://schemas.microsoft.com/office/drawing/2014/main" id="{DD576E35-FFFE-40CE-80F3-7C7C9DF30473}"/>
              </a:ext>
            </a:extLst>
          </p:cNvPr>
          <p:cNvCxnSpPr>
            <a:cxnSpLocks/>
          </p:cNvCxnSpPr>
          <p:nvPr/>
        </p:nvCxnSpPr>
        <p:spPr>
          <a:xfrm>
            <a:off x="2926590" y="3783424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>
            <a:extLst>
              <a:ext uri="{FF2B5EF4-FFF2-40B4-BE49-F238E27FC236}">
                <a16:creationId xmlns:a16="http://schemas.microsoft.com/office/drawing/2014/main" id="{7CE7399E-8E01-4326-8356-CEE2F3DB8D97}"/>
              </a:ext>
            </a:extLst>
          </p:cNvPr>
          <p:cNvCxnSpPr>
            <a:cxnSpLocks/>
          </p:cNvCxnSpPr>
          <p:nvPr/>
        </p:nvCxnSpPr>
        <p:spPr>
          <a:xfrm>
            <a:off x="5170775" y="3165844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>
            <a:extLst>
              <a:ext uri="{FF2B5EF4-FFF2-40B4-BE49-F238E27FC236}">
                <a16:creationId xmlns:a16="http://schemas.microsoft.com/office/drawing/2014/main" id="{8A95D147-F4E7-4B0D-BF5C-13B35AC205A0}"/>
              </a:ext>
            </a:extLst>
          </p:cNvPr>
          <p:cNvCxnSpPr>
            <a:cxnSpLocks/>
          </p:cNvCxnSpPr>
          <p:nvPr/>
        </p:nvCxnSpPr>
        <p:spPr>
          <a:xfrm>
            <a:off x="2385741" y="1695544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>
            <a:extLst>
              <a:ext uri="{FF2B5EF4-FFF2-40B4-BE49-F238E27FC236}">
                <a16:creationId xmlns:a16="http://schemas.microsoft.com/office/drawing/2014/main" id="{BD3871A2-1526-4D75-8618-408E3B02EF36}"/>
              </a:ext>
            </a:extLst>
          </p:cNvPr>
          <p:cNvCxnSpPr>
            <a:cxnSpLocks/>
          </p:cNvCxnSpPr>
          <p:nvPr/>
        </p:nvCxnSpPr>
        <p:spPr>
          <a:xfrm>
            <a:off x="8254958" y="2446208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>
            <a:extLst>
              <a:ext uri="{FF2B5EF4-FFF2-40B4-BE49-F238E27FC236}">
                <a16:creationId xmlns:a16="http://schemas.microsoft.com/office/drawing/2014/main" id="{3B3593CA-932B-4870-9035-E1768FECF790}"/>
              </a:ext>
            </a:extLst>
          </p:cNvPr>
          <p:cNvCxnSpPr>
            <a:cxnSpLocks/>
          </p:cNvCxnSpPr>
          <p:nvPr/>
        </p:nvCxnSpPr>
        <p:spPr>
          <a:xfrm>
            <a:off x="5838720" y="2430968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>
            <a:extLst>
              <a:ext uri="{FF2B5EF4-FFF2-40B4-BE49-F238E27FC236}">
                <a16:creationId xmlns:a16="http://schemas.microsoft.com/office/drawing/2014/main" id="{9D8EA761-C915-4755-85EA-44ED26EE9D79}"/>
              </a:ext>
            </a:extLst>
          </p:cNvPr>
          <p:cNvCxnSpPr/>
          <p:nvPr/>
        </p:nvCxnSpPr>
        <p:spPr>
          <a:xfrm>
            <a:off x="9666501" y="2714235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>
            <a:extLst>
              <a:ext uri="{FF2B5EF4-FFF2-40B4-BE49-F238E27FC236}">
                <a16:creationId xmlns:a16="http://schemas.microsoft.com/office/drawing/2014/main" id="{767D4535-F05E-41DD-9E9E-891E02338B30}"/>
              </a:ext>
            </a:extLst>
          </p:cNvPr>
          <p:cNvCxnSpPr/>
          <p:nvPr/>
        </p:nvCxnSpPr>
        <p:spPr>
          <a:xfrm>
            <a:off x="7464321" y="2704537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>
            <a:extLst>
              <a:ext uri="{FF2B5EF4-FFF2-40B4-BE49-F238E27FC236}">
                <a16:creationId xmlns:a16="http://schemas.microsoft.com/office/drawing/2014/main" id="{C92710DD-2776-4E97-A598-00E878B9C0F5}"/>
              </a:ext>
            </a:extLst>
          </p:cNvPr>
          <p:cNvCxnSpPr/>
          <p:nvPr/>
        </p:nvCxnSpPr>
        <p:spPr>
          <a:xfrm>
            <a:off x="2430498" y="2674670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>
            <a:extLst>
              <a:ext uri="{FF2B5EF4-FFF2-40B4-BE49-F238E27FC236}">
                <a16:creationId xmlns:a16="http://schemas.microsoft.com/office/drawing/2014/main" id="{C8E5653A-9EC6-424B-A2CB-7EFE8DAA8732}"/>
              </a:ext>
            </a:extLst>
          </p:cNvPr>
          <p:cNvCxnSpPr>
            <a:cxnSpLocks/>
          </p:cNvCxnSpPr>
          <p:nvPr/>
        </p:nvCxnSpPr>
        <p:spPr>
          <a:xfrm>
            <a:off x="6507779" y="3177008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id="{BDB72093-006C-4996-A493-DCFAE25B14E2}"/>
              </a:ext>
            </a:extLst>
          </p:cNvPr>
          <p:cNvCxnSpPr>
            <a:cxnSpLocks/>
          </p:cNvCxnSpPr>
          <p:nvPr/>
        </p:nvCxnSpPr>
        <p:spPr>
          <a:xfrm>
            <a:off x="979355" y="6542787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>
            <a:extLst>
              <a:ext uri="{FF2B5EF4-FFF2-40B4-BE49-F238E27FC236}">
                <a16:creationId xmlns:a16="http://schemas.microsoft.com/office/drawing/2014/main" id="{9F1C304A-59AC-4840-AFB6-33289AE36401}"/>
              </a:ext>
            </a:extLst>
          </p:cNvPr>
          <p:cNvCxnSpPr>
            <a:cxnSpLocks/>
          </p:cNvCxnSpPr>
          <p:nvPr/>
        </p:nvCxnSpPr>
        <p:spPr>
          <a:xfrm>
            <a:off x="971119" y="952782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>
            <a:extLst>
              <a:ext uri="{FF2B5EF4-FFF2-40B4-BE49-F238E27FC236}">
                <a16:creationId xmlns:a16="http://schemas.microsoft.com/office/drawing/2014/main" id="{9083C4C9-687B-4FE6-B666-9EE931BBF327}"/>
              </a:ext>
            </a:extLst>
          </p:cNvPr>
          <p:cNvCxnSpPr>
            <a:cxnSpLocks/>
          </p:cNvCxnSpPr>
          <p:nvPr/>
        </p:nvCxnSpPr>
        <p:spPr>
          <a:xfrm>
            <a:off x="838341" y="3335034"/>
            <a:ext cx="0" cy="34634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B2CB708C-FA67-4CEC-B4B8-9DBE3FDCD02D}"/>
              </a:ext>
            </a:extLst>
          </p:cNvPr>
          <p:cNvGrpSpPr/>
          <p:nvPr/>
        </p:nvGrpSpPr>
        <p:grpSpPr>
          <a:xfrm>
            <a:off x="1648380" y="4672805"/>
            <a:ext cx="959746" cy="207899"/>
            <a:chOff x="1643844" y="4025809"/>
            <a:chExt cx="959746" cy="207899"/>
          </a:xfrm>
        </p:grpSpPr>
        <p:cxnSp>
          <p:nvCxnSpPr>
            <p:cNvPr id="163" name="Прямая соединительная линия 162">
              <a:extLst>
                <a:ext uri="{FF2B5EF4-FFF2-40B4-BE49-F238E27FC236}">
                  <a16:creationId xmlns:a16="http://schemas.microsoft.com/office/drawing/2014/main" id="{1E9E68FC-D112-4FA9-8869-BEA37CEB781D}"/>
                </a:ext>
              </a:extLst>
            </p:cNvPr>
            <p:cNvCxnSpPr>
              <a:cxnSpLocks/>
            </p:cNvCxnSpPr>
            <p:nvPr/>
          </p:nvCxnSpPr>
          <p:spPr>
            <a:xfrm>
              <a:off x="1643844" y="4038281"/>
              <a:ext cx="959746" cy="5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 стрелкой 163">
              <a:extLst>
                <a:ext uri="{FF2B5EF4-FFF2-40B4-BE49-F238E27FC236}">
                  <a16:creationId xmlns:a16="http://schemas.microsoft.com/office/drawing/2014/main" id="{937CAC46-23F8-47C6-B1F3-FDE2E1B754A1}"/>
                </a:ext>
              </a:extLst>
            </p:cNvPr>
            <p:cNvCxnSpPr/>
            <p:nvPr/>
          </p:nvCxnSpPr>
          <p:spPr>
            <a:xfrm>
              <a:off x="1657881" y="4025809"/>
              <a:ext cx="0" cy="18259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 стрелкой 164">
              <a:extLst>
                <a:ext uri="{FF2B5EF4-FFF2-40B4-BE49-F238E27FC236}">
                  <a16:creationId xmlns:a16="http://schemas.microsoft.com/office/drawing/2014/main" id="{7A196D4C-32A1-42F2-A8B6-4E7350E6B24C}"/>
                </a:ext>
              </a:extLst>
            </p:cNvPr>
            <p:cNvCxnSpPr/>
            <p:nvPr/>
          </p:nvCxnSpPr>
          <p:spPr>
            <a:xfrm>
              <a:off x="2591175" y="4051118"/>
              <a:ext cx="0" cy="18259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Прямая со стрелкой 165">
            <a:extLst>
              <a:ext uri="{FF2B5EF4-FFF2-40B4-BE49-F238E27FC236}">
                <a16:creationId xmlns:a16="http://schemas.microsoft.com/office/drawing/2014/main" id="{E325AEDE-E07B-438D-A5A7-1EB84BB7E02D}"/>
              </a:ext>
            </a:extLst>
          </p:cNvPr>
          <p:cNvCxnSpPr/>
          <p:nvPr/>
        </p:nvCxnSpPr>
        <p:spPr>
          <a:xfrm>
            <a:off x="9975578" y="1977647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>
            <a:extLst>
              <a:ext uri="{FF2B5EF4-FFF2-40B4-BE49-F238E27FC236}">
                <a16:creationId xmlns:a16="http://schemas.microsoft.com/office/drawing/2014/main" id="{3B825DE7-67B4-45E3-8382-B4B34436B959}"/>
              </a:ext>
            </a:extLst>
          </p:cNvPr>
          <p:cNvCxnSpPr/>
          <p:nvPr/>
        </p:nvCxnSpPr>
        <p:spPr>
          <a:xfrm>
            <a:off x="1994904" y="1984394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>
            <a:extLst>
              <a:ext uri="{FF2B5EF4-FFF2-40B4-BE49-F238E27FC236}">
                <a16:creationId xmlns:a16="http://schemas.microsoft.com/office/drawing/2014/main" id="{9106EA4E-1BF5-4071-9325-3D4E7F0E81A1}"/>
              </a:ext>
            </a:extLst>
          </p:cNvPr>
          <p:cNvCxnSpPr/>
          <p:nvPr/>
        </p:nvCxnSpPr>
        <p:spPr>
          <a:xfrm>
            <a:off x="7278320" y="1954544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>
            <a:extLst>
              <a:ext uri="{FF2B5EF4-FFF2-40B4-BE49-F238E27FC236}">
                <a16:creationId xmlns:a16="http://schemas.microsoft.com/office/drawing/2014/main" id="{1A82B8D5-AB08-4BF4-8F5A-A47E5B0E76D5}"/>
              </a:ext>
            </a:extLst>
          </p:cNvPr>
          <p:cNvCxnSpPr/>
          <p:nvPr/>
        </p:nvCxnSpPr>
        <p:spPr>
          <a:xfrm>
            <a:off x="4797276" y="1957985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ED4D893-6C12-4D5F-AA89-952F27F2BC05}"/>
              </a:ext>
            </a:extLst>
          </p:cNvPr>
          <p:cNvGrpSpPr/>
          <p:nvPr/>
        </p:nvGrpSpPr>
        <p:grpSpPr>
          <a:xfrm>
            <a:off x="5151859" y="4080967"/>
            <a:ext cx="1718135" cy="2142921"/>
            <a:chOff x="5151859" y="4080967"/>
            <a:chExt cx="1718135" cy="2142921"/>
          </a:xfrm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DA229E47-F09D-486C-910B-195C70B0C4B4}"/>
                </a:ext>
              </a:extLst>
            </p:cNvPr>
            <p:cNvSpPr/>
            <p:nvPr/>
          </p:nvSpPr>
          <p:spPr>
            <a:xfrm>
              <a:off x="5156225" y="4080967"/>
              <a:ext cx="1697773" cy="46582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algn="ctr"/>
              <a:endPara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МОДУЛЬНОГО ОБУЧЕНИЯ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id="{C3849A5F-7481-4E25-91F0-EFC5E94BEEB4}"/>
                </a:ext>
              </a:extLst>
            </p:cNvPr>
            <p:cNvSpPr/>
            <p:nvPr/>
          </p:nvSpPr>
          <p:spPr>
            <a:xfrm>
              <a:off x="5163155" y="4636821"/>
              <a:ext cx="1706839" cy="46582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ПРОБЛЕМНОГО ОБУЧЕНИЯ</a:t>
              </a:r>
            </a:p>
          </p:txBody>
        </p:sp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78A71627-99F6-49F0-9325-93EFFE3E3A35}"/>
                </a:ext>
              </a:extLst>
            </p:cNvPr>
            <p:cNvSpPr/>
            <p:nvPr/>
          </p:nvSpPr>
          <p:spPr>
            <a:xfrm>
              <a:off x="5155535" y="5201372"/>
              <a:ext cx="1706840" cy="46582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РАЗНОУРОВНЕГО ОБУЧЕНИЯ</a:t>
              </a:r>
            </a:p>
          </p:txBody>
        </p:sp>
        <p:sp>
          <p:nvSpPr>
            <p:cNvPr id="174" name="Прямоугольник 173">
              <a:extLst>
                <a:ext uri="{FF2B5EF4-FFF2-40B4-BE49-F238E27FC236}">
                  <a16:creationId xmlns:a16="http://schemas.microsoft.com/office/drawing/2014/main" id="{1BACFD24-2A9C-4253-8B2A-DCE840B56647}"/>
                </a:ext>
              </a:extLst>
            </p:cNvPr>
            <p:cNvSpPr/>
            <p:nvPr/>
          </p:nvSpPr>
          <p:spPr>
            <a:xfrm>
              <a:off x="5151859" y="5758060"/>
              <a:ext cx="1706839" cy="46582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РЕФЛЕКСИВНАЯ ТЕХНОЛОГИЯ</a:t>
              </a:r>
            </a:p>
          </p:txBody>
        </p:sp>
      </p:grp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A4F18B5B-4DD2-4119-9BB1-26941E106203}"/>
              </a:ext>
            </a:extLst>
          </p:cNvPr>
          <p:cNvSpPr/>
          <p:nvPr/>
        </p:nvSpPr>
        <p:spPr>
          <a:xfrm>
            <a:off x="5079055" y="4026589"/>
            <a:ext cx="1858798" cy="227630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3ABB79B9-AC17-496B-B37B-79D90495BF1D}"/>
              </a:ext>
            </a:extLst>
          </p:cNvPr>
          <p:cNvSpPr/>
          <p:nvPr/>
        </p:nvSpPr>
        <p:spPr>
          <a:xfrm>
            <a:off x="7012130" y="4045361"/>
            <a:ext cx="1858798" cy="227630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F1B6D4AB-BF55-42E4-AECC-57825AFE5CBC}"/>
              </a:ext>
            </a:extLst>
          </p:cNvPr>
          <p:cNvGrpSpPr/>
          <p:nvPr/>
        </p:nvGrpSpPr>
        <p:grpSpPr>
          <a:xfrm>
            <a:off x="7093715" y="4112715"/>
            <a:ext cx="1710516" cy="2133415"/>
            <a:chOff x="5151859" y="4090473"/>
            <a:chExt cx="1710516" cy="2133415"/>
          </a:xfrm>
        </p:grpSpPr>
        <p:sp>
          <p:nvSpPr>
            <p:cNvPr id="181" name="Прямоугольник 180">
              <a:extLst>
                <a:ext uri="{FF2B5EF4-FFF2-40B4-BE49-F238E27FC236}">
                  <a16:creationId xmlns:a16="http://schemas.microsoft.com/office/drawing/2014/main" id="{6FF64705-3839-4DC2-8EBC-A634C349CC99}"/>
                </a:ext>
              </a:extLst>
            </p:cNvPr>
            <p:cNvSpPr/>
            <p:nvPr/>
          </p:nvSpPr>
          <p:spPr>
            <a:xfrm>
              <a:off x="5155535" y="4090473"/>
              <a:ext cx="1697773" cy="46582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algn="ctr"/>
              <a:endPara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СТРАТЕГИЯ ИННОВАЦИЙ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A87C7B32-C8CE-4F3F-8140-00FF82284F29}"/>
                </a:ext>
              </a:extLst>
            </p:cNvPr>
            <p:cNvSpPr/>
            <p:nvPr/>
          </p:nvSpPr>
          <p:spPr>
            <a:xfrm>
              <a:off x="5155535" y="4636821"/>
              <a:ext cx="1706839" cy="46582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ФОКУСИРОВАНИЯ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Прямоугольник 182">
              <a:extLst>
                <a:ext uri="{FF2B5EF4-FFF2-40B4-BE49-F238E27FC236}">
                  <a16:creationId xmlns:a16="http://schemas.microsoft.com/office/drawing/2014/main" id="{A513193C-D07D-465C-AA0F-CEDCB4446A03}"/>
                </a:ext>
              </a:extLst>
            </p:cNvPr>
            <p:cNvSpPr/>
            <p:nvPr/>
          </p:nvSpPr>
          <p:spPr>
            <a:xfrm>
              <a:off x="5155535" y="5201372"/>
              <a:ext cx="1706840" cy="46582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ДИФФЕРЕНЦИАЦИИ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Прямоугольник 183">
              <a:extLst>
                <a:ext uri="{FF2B5EF4-FFF2-40B4-BE49-F238E27FC236}">
                  <a16:creationId xmlns:a16="http://schemas.microsoft.com/office/drawing/2014/main" id="{690855AC-7FEF-442D-9306-B0FB1FD1E899}"/>
                </a:ext>
              </a:extLst>
            </p:cNvPr>
            <p:cNvSpPr/>
            <p:nvPr/>
          </p:nvSpPr>
          <p:spPr>
            <a:xfrm>
              <a:off x="5151859" y="5758060"/>
              <a:ext cx="1706839" cy="46582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ЛИДЕРСТВА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94E91D32-0DBD-4B80-A84F-2353AD261E18}"/>
              </a:ext>
            </a:extLst>
          </p:cNvPr>
          <p:cNvGrpSpPr/>
          <p:nvPr/>
        </p:nvGrpSpPr>
        <p:grpSpPr>
          <a:xfrm>
            <a:off x="9014701" y="4104525"/>
            <a:ext cx="1710516" cy="2133415"/>
            <a:chOff x="5151859" y="4090473"/>
            <a:chExt cx="1710516" cy="2133415"/>
          </a:xfrm>
        </p:grpSpPr>
        <p:sp>
          <p:nvSpPr>
            <p:cNvPr id="186" name="Прямоугольник 185">
              <a:extLst>
                <a:ext uri="{FF2B5EF4-FFF2-40B4-BE49-F238E27FC236}">
                  <a16:creationId xmlns:a16="http://schemas.microsoft.com/office/drawing/2014/main" id="{9C1D0F33-4D05-4A5C-BE5E-76ADD41981CD}"/>
                </a:ext>
              </a:extLst>
            </p:cNvPr>
            <p:cNvSpPr/>
            <p:nvPr/>
          </p:nvSpPr>
          <p:spPr>
            <a:xfrm>
              <a:off x="5155535" y="4090473"/>
              <a:ext cx="1697773" cy="46582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algn="ctr"/>
              <a:endPara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ПСИХОЛОГО-ПЕДАГОГИЧЕСКИЕ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Прямоугольник 186">
              <a:extLst>
                <a:ext uri="{FF2B5EF4-FFF2-40B4-BE49-F238E27FC236}">
                  <a16:creationId xmlns:a16="http://schemas.microsoft.com/office/drawing/2014/main" id="{57F3432D-8627-43A5-A466-F4A7BCF62073}"/>
                </a:ext>
              </a:extLst>
            </p:cNvPr>
            <p:cNvSpPr/>
            <p:nvPr/>
          </p:nvSpPr>
          <p:spPr>
            <a:xfrm>
              <a:off x="5155535" y="4636821"/>
              <a:ext cx="1706839" cy="46582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КАДРОВЫЕ</a:t>
              </a:r>
            </a:p>
          </p:txBody>
        </p:sp>
        <p:sp>
          <p:nvSpPr>
            <p:cNvPr id="188" name="Прямоугольник 187">
              <a:extLst>
                <a:ext uri="{FF2B5EF4-FFF2-40B4-BE49-F238E27FC236}">
                  <a16:creationId xmlns:a16="http://schemas.microsoft.com/office/drawing/2014/main" id="{B5DE046F-D3D3-412C-8EA0-C7698027C8F4}"/>
                </a:ext>
              </a:extLst>
            </p:cNvPr>
            <p:cNvSpPr/>
            <p:nvPr/>
          </p:nvSpPr>
          <p:spPr>
            <a:xfrm>
              <a:off x="5155535" y="5201372"/>
              <a:ext cx="1706840" cy="46582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ОРГАНИЗАЦИОННЫЕ</a:t>
              </a:r>
            </a:p>
          </p:txBody>
        </p:sp>
        <p:sp>
          <p:nvSpPr>
            <p:cNvPr id="189" name="Прямоугольник 188">
              <a:extLst>
                <a:ext uri="{FF2B5EF4-FFF2-40B4-BE49-F238E27FC236}">
                  <a16:creationId xmlns:a16="http://schemas.microsoft.com/office/drawing/2014/main" id="{4FF62704-F345-48A2-AE69-B6D525D0EEC0}"/>
                </a:ext>
              </a:extLst>
            </p:cNvPr>
            <p:cNvSpPr/>
            <p:nvPr/>
          </p:nvSpPr>
          <p:spPr>
            <a:xfrm>
              <a:off x="5151859" y="5758060"/>
              <a:ext cx="1706839" cy="46582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МАТЕРИАЛЬНО-Т</a:t>
              </a:r>
              <a:r>
                <a:rPr lang="ru-RU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ЕХНИЧЕСКИЕ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id="{C83AE776-A680-4D98-B12A-44FBE3820231}"/>
              </a:ext>
            </a:extLst>
          </p:cNvPr>
          <p:cNvSpPr/>
          <p:nvPr/>
        </p:nvSpPr>
        <p:spPr>
          <a:xfrm>
            <a:off x="8945284" y="4038146"/>
            <a:ext cx="1858798" cy="227630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Прямоугольник 190">
            <a:extLst>
              <a:ext uri="{FF2B5EF4-FFF2-40B4-BE49-F238E27FC236}">
                <a16:creationId xmlns:a16="http://schemas.microsoft.com/office/drawing/2014/main" id="{61EB3512-C7EE-4B77-8685-381E0F3E8781}"/>
              </a:ext>
            </a:extLst>
          </p:cNvPr>
          <p:cNvSpPr/>
          <p:nvPr/>
        </p:nvSpPr>
        <p:spPr>
          <a:xfrm>
            <a:off x="10897861" y="602055"/>
            <a:ext cx="563540" cy="687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id="{78CB811F-EE0F-493B-B8FB-D36DE402DF15}"/>
              </a:ext>
            </a:extLst>
          </p:cNvPr>
          <p:cNvSpPr/>
          <p:nvPr/>
        </p:nvSpPr>
        <p:spPr>
          <a:xfrm>
            <a:off x="10896210" y="6376133"/>
            <a:ext cx="563540" cy="3288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ТАТИВ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</a:p>
        </p:txBody>
      </p:sp>
      <p:cxnSp>
        <p:nvCxnSpPr>
          <p:cNvPr id="193" name="Прямая со стрелкой 192">
            <a:extLst>
              <a:ext uri="{FF2B5EF4-FFF2-40B4-BE49-F238E27FC236}">
                <a16:creationId xmlns:a16="http://schemas.microsoft.com/office/drawing/2014/main" id="{C9DA25E1-9834-42BE-84BB-BF9C333604A4}"/>
              </a:ext>
            </a:extLst>
          </p:cNvPr>
          <p:cNvCxnSpPr>
            <a:cxnSpLocks/>
          </p:cNvCxnSpPr>
          <p:nvPr/>
        </p:nvCxnSpPr>
        <p:spPr>
          <a:xfrm>
            <a:off x="7436108" y="946244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>
            <a:extLst>
              <a:ext uri="{FF2B5EF4-FFF2-40B4-BE49-F238E27FC236}">
                <a16:creationId xmlns:a16="http://schemas.microsoft.com/office/drawing/2014/main" id="{A2F27756-A46E-46AA-9A62-7139D3E4E91E}"/>
              </a:ext>
            </a:extLst>
          </p:cNvPr>
          <p:cNvCxnSpPr>
            <a:cxnSpLocks/>
          </p:cNvCxnSpPr>
          <p:nvPr/>
        </p:nvCxnSpPr>
        <p:spPr>
          <a:xfrm>
            <a:off x="9199881" y="1695544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>
            <a:extLst>
              <a:ext uri="{FF2B5EF4-FFF2-40B4-BE49-F238E27FC236}">
                <a16:creationId xmlns:a16="http://schemas.microsoft.com/office/drawing/2014/main" id="{82D5F16D-1EDC-49F8-A873-6A0EADDF5210}"/>
              </a:ext>
            </a:extLst>
          </p:cNvPr>
          <p:cNvCxnSpPr>
            <a:cxnSpLocks/>
          </p:cNvCxnSpPr>
          <p:nvPr/>
        </p:nvCxnSpPr>
        <p:spPr>
          <a:xfrm>
            <a:off x="4192712" y="952688"/>
            <a:ext cx="36076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>
            <a:extLst>
              <a:ext uri="{FF2B5EF4-FFF2-40B4-BE49-F238E27FC236}">
                <a16:creationId xmlns:a16="http://schemas.microsoft.com/office/drawing/2014/main" id="{C064D983-6EEE-4907-93B1-84668BF2AF0E}"/>
              </a:ext>
            </a:extLst>
          </p:cNvPr>
          <p:cNvCxnSpPr/>
          <p:nvPr/>
        </p:nvCxnSpPr>
        <p:spPr>
          <a:xfrm>
            <a:off x="7941529" y="3890361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>
            <a:extLst>
              <a:ext uri="{FF2B5EF4-FFF2-40B4-BE49-F238E27FC236}">
                <a16:creationId xmlns:a16="http://schemas.microsoft.com/office/drawing/2014/main" id="{DA49F6A4-8520-4BF9-B4E2-A4E0B2EE2C59}"/>
              </a:ext>
            </a:extLst>
          </p:cNvPr>
          <p:cNvCxnSpPr/>
          <p:nvPr/>
        </p:nvCxnSpPr>
        <p:spPr>
          <a:xfrm>
            <a:off x="5967514" y="3877661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>
            <a:extLst>
              <a:ext uri="{FF2B5EF4-FFF2-40B4-BE49-F238E27FC236}">
                <a16:creationId xmlns:a16="http://schemas.microsoft.com/office/drawing/2014/main" id="{BE6BEF45-2A6F-4291-8589-DD3FA9021BC8}"/>
              </a:ext>
            </a:extLst>
          </p:cNvPr>
          <p:cNvCxnSpPr/>
          <p:nvPr/>
        </p:nvCxnSpPr>
        <p:spPr>
          <a:xfrm>
            <a:off x="4076325" y="3886531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 стрелкой 200">
            <a:extLst>
              <a:ext uri="{FF2B5EF4-FFF2-40B4-BE49-F238E27FC236}">
                <a16:creationId xmlns:a16="http://schemas.microsoft.com/office/drawing/2014/main" id="{1DFF29C9-E8D8-4C9C-A4D0-2AD716970828}"/>
              </a:ext>
            </a:extLst>
          </p:cNvPr>
          <p:cNvCxnSpPr/>
          <p:nvPr/>
        </p:nvCxnSpPr>
        <p:spPr>
          <a:xfrm>
            <a:off x="9872689" y="3869783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 стрелкой 201">
            <a:extLst>
              <a:ext uri="{FF2B5EF4-FFF2-40B4-BE49-F238E27FC236}">
                <a16:creationId xmlns:a16="http://schemas.microsoft.com/office/drawing/2014/main" id="{5FA232A4-4213-46A0-9775-909968A647E4}"/>
              </a:ext>
            </a:extLst>
          </p:cNvPr>
          <p:cNvCxnSpPr/>
          <p:nvPr/>
        </p:nvCxnSpPr>
        <p:spPr>
          <a:xfrm>
            <a:off x="2122745" y="3886232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>
            <a:extLst>
              <a:ext uri="{FF2B5EF4-FFF2-40B4-BE49-F238E27FC236}">
                <a16:creationId xmlns:a16="http://schemas.microsoft.com/office/drawing/2014/main" id="{F4508384-9684-4F2D-8487-95E12C01E55E}"/>
              </a:ext>
            </a:extLst>
          </p:cNvPr>
          <p:cNvCxnSpPr/>
          <p:nvPr/>
        </p:nvCxnSpPr>
        <p:spPr>
          <a:xfrm>
            <a:off x="6003797" y="1294131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>
            <a:extLst>
              <a:ext uri="{FF2B5EF4-FFF2-40B4-BE49-F238E27FC236}">
                <a16:creationId xmlns:a16="http://schemas.microsoft.com/office/drawing/2014/main" id="{645BF69A-3B6B-4170-9BDE-80562FA4CA1F}"/>
              </a:ext>
            </a:extLst>
          </p:cNvPr>
          <p:cNvCxnSpPr/>
          <p:nvPr/>
        </p:nvCxnSpPr>
        <p:spPr>
          <a:xfrm>
            <a:off x="9173439" y="1277200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>
            <a:extLst>
              <a:ext uri="{FF2B5EF4-FFF2-40B4-BE49-F238E27FC236}">
                <a16:creationId xmlns:a16="http://schemas.microsoft.com/office/drawing/2014/main" id="{D4A0DB80-0CEE-4E47-8BB8-C1EDAD5B490C}"/>
              </a:ext>
            </a:extLst>
          </p:cNvPr>
          <p:cNvCxnSpPr/>
          <p:nvPr/>
        </p:nvCxnSpPr>
        <p:spPr>
          <a:xfrm>
            <a:off x="2784186" y="1277200"/>
            <a:ext cx="0" cy="1825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10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1FF98D4-44C3-4DFC-A34B-EB4B70954452}"/>
              </a:ext>
            </a:extLst>
          </p:cNvPr>
          <p:cNvGrpSpPr/>
          <p:nvPr/>
        </p:nvGrpSpPr>
        <p:grpSpPr>
          <a:xfrm>
            <a:off x="458671" y="1189889"/>
            <a:ext cx="11274657" cy="1485901"/>
            <a:chOff x="429661" y="1592225"/>
            <a:chExt cx="11274657" cy="1485901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2564D7A-6467-4999-8E61-F5844F124D7F}"/>
                </a:ext>
              </a:extLst>
            </p:cNvPr>
            <p:cNvSpPr/>
            <p:nvPr/>
          </p:nvSpPr>
          <p:spPr>
            <a:xfrm>
              <a:off x="429661" y="1592228"/>
              <a:ext cx="2423267" cy="1485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НЕДЕЛЯ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ПОНЕДЕЛЬНИК/ВТОРНИК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/1,5  ЧАСА/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C9713C82-0751-429A-BF9C-06A7A6744016}"/>
                </a:ext>
              </a:extLst>
            </p:cNvPr>
            <p:cNvSpPr/>
            <p:nvPr/>
          </p:nvSpPr>
          <p:spPr>
            <a:xfrm>
              <a:off x="2912257" y="1592227"/>
              <a:ext cx="2423267" cy="1485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НЕДЕЛЯ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ПОНЕДЕЛЬНИК/ВТОРНИК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/1,5  ЧАСА/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29A1D26-381A-4BAF-B67A-2C33624D39EE}"/>
                </a:ext>
              </a:extLst>
            </p:cNvPr>
            <p:cNvSpPr/>
            <p:nvPr/>
          </p:nvSpPr>
          <p:spPr>
            <a:xfrm>
              <a:off x="5413141" y="1592227"/>
              <a:ext cx="2423267" cy="1485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904377F-9920-4AD6-A553-E6560308F2B7}"/>
                </a:ext>
              </a:extLst>
            </p:cNvPr>
            <p:cNvSpPr/>
            <p:nvPr/>
          </p:nvSpPr>
          <p:spPr>
            <a:xfrm>
              <a:off x="7904881" y="1592226"/>
              <a:ext cx="2423267" cy="1485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2DB18F9-7DB7-405A-A158-B281FBB38A2B}"/>
                </a:ext>
              </a:extLst>
            </p:cNvPr>
            <p:cNvSpPr/>
            <p:nvPr/>
          </p:nvSpPr>
          <p:spPr>
            <a:xfrm rot="16200000">
              <a:off x="10316664" y="1690470"/>
              <a:ext cx="1485899" cy="12894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6996F11-8F7A-46BE-9539-A02469BB78E0}"/>
              </a:ext>
            </a:extLst>
          </p:cNvPr>
          <p:cNvGrpSpPr/>
          <p:nvPr/>
        </p:nvGrpSpPr>
        <p:grpSpPr>
          <a:xfrm>
            <a:off x="458671" y="2759607"/>
            <a:ext cx="11274657" cy="1485901"/>
            <a:chOff x="429661" y="1592225"/>
            <a:chExt cx="11274657" cy="148590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D51C47D-B055-493B-9853-04F546C6B73A}"/>
                </a:ext>
              </a:extLst>
            </p:cNvPr>
            <p:cNvSpPr/>
            <p:nvPr/>
          </p:nvSpPr>
          <p:spPr>
            <a:xfrm>
              <a:off x="429661" y="1592228"/>
              <a:ext cx="2423267" cy="1485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A0CC4CDD-9A1B-468D-BEE3-C28FF80C37B5}"/>
                </a:ext>
              </a:extLst>
            </p:cNvPr>
            <p:cNvSpPr/>
            <p:nvPr/>
          </p:nvSpPr>
          <p:spPr>
            <a:xfrm>
              <a:off x="2912257" y="1592227"/>
              <a:ext cx="2423267" cy="1485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B53E90B-DF44-4B43-B34A-EAA880C8B526}"/>
                </a:ext>
              </a:extLst>
            </p:cNvPr>
            <p:cNvSpPr/>
            <p:nvPr/>
          </p:nvSpPr>
          <p:spPr>
            <a:xfrm>
              <a:off x="5413141" y="1592227"/>
              <a:ext cx="2423267" cy="1485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3AB1A22-F996-45F1-8F78-55BDD71F15A4}"/>
                </a:ext>
              </a:extLst>
            </p:cNvPr>
            <p:cNvSpPr/>
            <p:nvPr/>
          </p:nvSpPr>
          <p:spPr>
            <a:xfrm>
              <a:off x="7904881" y="1592226"/>
              <a:ext cx="2423267" cy="1485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50ED889-D944-4FC8-8942-1A8E2C348AB8}"/>
                </a:ext>
              </a:extLst>
            </p:cNvPr>
            <p:cNvSpPr/>
            <p:nvPr/>
          </p:nvSpPr>
          <p:spPr>
            <a:xfrm rot="16200000">
              <a:off x="10316664" y="1690470"/>
              <a:ext cx="1485899" cy="12894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1638209-4272-467A-AE52-E8A2D10C4AD6}"/>
              </a:ext>
            </a:extLst>
          </p:cNvPr>
          <p:cNvGrpSpPr/>
          <p:nvPr/>
        </p:nvGrpSpPr>
        <p:grpSpPr>
          <a:xfrm>
            <a:off x="458671" y="4338473"/>
            <a:ext cx="11274657" cy="1485901"/>
            <a:chOff x="429661" y="1592225"/>
            <a:chExt cx="11274657" cy="148590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4149AD3-B4F9-41DB-A6A2-0FA854CBCE0E}"/>
                </a:ext>
              </a:extLst>
            </p:cNvPr>
            <p:cNvSpPr/>
            <p:nvPr/>
          </p:nvSpPr>
          <p:spPr>
            <a:xfrm>
              <a:off x="429661" y="1592228"/>
              <a:ext cx="2423267" cy="1485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4A7E2815-447B-41F4-819A-F9C7AF3C2BE1}"/>
                </a:ext>
              </a:extLst>
            </p:cNvPr>
            <p:cNvSpPr/>
            <p:nvPr/>
          </p:nvSpPr>
          <p:spPr>
            <a:xfrm>
              <a:off x="2912257" y="1592227"/>
              <a:ext cx="2423267" cy="1485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5FFB4DA-30D9-4E64-AE53-C05F674BB138}"/>
                </a:ext>
              </a:extLst>
            </p:cNvPr>
            <p:cNvSpPr/>
            <p:nvPr/>
          </p:nvSpPr>
          <p:spPr>
            <a:xfrm>
              <a:off x="5413141" y="1592227"/>
              <a:ext cx="2423267" cy="1485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52E014B6-6984-4AFF-8631-0053C506BD4C}"/>
                </a:ext>
              </a:extLst>
            </p:cNvPr>
            <p:cNvSpPr/>
            <p:nvPr/>
          </p:nvSpPr>
          <p:spPr>
            <a:xfrm>
              <a:off x="7904881" y="1592226"/>
              <a:ext cx="2423267" cy="1485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A8E812A-F007-48D6-8B66-6F4C540EF994}"/>
                </a:ext>
              </a:extLst>
            </p:cNvPr>
            <p:cNvSpPr/>
            <p:nvPr/>
          </p:nvSpPr>
          <p:spPr>
            <a:xfrm rot="16200000">
              <a:off x="10316664" y="1690470"/>
              <a:ext cx="1485899" cy="12894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ОСНОВНАЯ ТЕХНОЛОГИЯ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ED3689-6D6C-4B63-B3B5-17921A2B1BEB}"/>
              </a:ext>
            </a:extLst>
          </p:cNvPr>
          <p:cNvSpPr/>
          <p:nvPr/>
        </p:nvSpPr>
        <p:spPr>
          <a:xfrm>
            <a:off x="2062075" y="543241"/>
            <a:ext cx="9026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ЦИКЛОГРАММА РАБОТЫ АКМЕОЛОГИЧЕСКОЙ ЛАБОРАТОРИИ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11AFAD-9CD6-4B63-BBBA-1FF3B01E8434}"/>
              </a:ext>
            </a:extLst>
          </p:cNvPr>
          <p:cNvSpPr txBox="1"/>
          <p:nvPr/>
        </p:nvSpPr>
        <p:spPr>
          <a:xfrm>
            <a:off x="5451295" y="1501951"/>
            <a:ext cx="24232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НЕДЕЛЯ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ПОНЕДЕЛЬНИК/ВТОРНИК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/1,5  ЧАСА/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E81489-05BB-4981-9FC1-EBEDAEB25F1F}"/>
              </a:ext>
            </a:extLst>
          </p:cNvPr>
          <p:cNvSpPr txBox="1"/>
          <p:nvPr/>
        </p:nvSpPr>
        <p:spPr>
          <a:xfrm>
            <a:off x="7993221" y="1501951"/>
            <a:ext cx="24232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НЕДЕЛЯ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ПОНЕДЕЛЬНИК/ВТОРНИК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/1,5  ЧАСА/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D64920-172B-405F-9A8E-932C8E4120AC}"/>
              </a:ext>
            </a:extLst>
          </p:cNvPr>
          <p:cNvSpPr txBox="1"/>
          <p:nvPr/>
        </p:nvSpPr>
        <p:spPr>
          <a:xfrm rot="16200000">
            <a:off x="10578839" y="1501951"/>
            <a:ext cx="10195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НЕДЕЛ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МЕСЯЦ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ДЕНЬ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EB6DB7-972B-4ABE-AC41-C09603B9AD24}"/>
              </a:ext>
            </a:extLst>
          </p:cNvPr>
          <p:cNvSpPr txBox="1"/>
          <p:nvPr/>
        </p:nvSpPr>
        <p:spPr>
          <a:xfrm rot="16200000">
            <a:off x="10213948" y="3203211"/>
            <a:ext cx="1694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НАЗВАНИЕ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ЛАБОРАТОРИИ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1C4268-0FFF-40CE-9095-D7C3C0F017EF}"/>
              </a:ext>
            </a:extLst>
          </p:cNvPr>
          <p:cNvSpPr txBox="1"/>
          <p:nvPr/>
        </p:nvSpPr>
        <p:spPr>
          <a:xfrm>
            <a:off x="585952" y="3179390"/>
            <a:ext cx="2132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МЕТОДИЧЕСКАЯ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ЛАБОРАТОРИЯ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E85681-4CED-426F-82FA-05DFF647798E}"/>
              </a:ext>
            </a:extLst>
          </p:cNvPr>
          <p:cNvSpPr txBox="1"/>
          <p:nvPr/>
        </p:nvSpPr>
        <p:spPr>
          <a:xfrm>
            <a:off x="2886210" y="3040890"/>
            <a:ext cx="25742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СОЦИАЛЬНО-ПСИХОЛОГИЧЕСКАЯ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ЛАБОРАТОРИЯ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74B83F-BDE0-4408-AC0E-EAFF432904EB}"/>
              </a:ext>
            </a:extLst>
          </p:cNvPr>
          <p:cNvSpPr txBox="1"/>
          <p:nvPr/>
        </p:nvSpPr>
        <p:spPr>
          <a:xfrm>
            <a:off x="5088255" y="3215966"/>
            <a:ext cx="3179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КОММУНИКАТИВНАЯ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ЛАБОРАТОРИЯ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E9D15B-0B5D-457C-93A0-2571CB64E176}"/>
              </a:ext>
            </a:extLst>
          </p:cNvPr>
          <p:cNvSpPr txBox="1"/>
          <p:nvPr/>
        </p:nvSpPr>
        <p:spPr>
          <a:xfrm>
            <a:off x="7908367" y="3077466"/>
            <a:ext cx="24232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АУТО-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ПСИХОЛОГИЧЕКАЯ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ЛАБОРАТОРИЯ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894598-0D79-42FB-B3F1-CAA7B0348AE4}"/>
              </a:ext>
            </a:extLst>
          </p:cNvPr>
          <p:cNvSpPr txBox="1"/>
          <p:nvPr/>
        </p:nvSpPr>
        <p:spPr>
          <a:xfrm>
            <a:off x="702919" y="4871188"/>
            <a:ext cx="1898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МАСТЕР-КЛАСС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94C8DC-E1C3-495F-A3E0-70DCBBB4302A}"/>
              </a:ext>
            </a:extLst>
          </p:cNvPr>
          <p:cNvSpPr txBox="1"/>
          <p:nvPr/>
        </p:nvSpPr>
        <p:spPr>
          <a:xfrm>
            <a:off x="2833687" y="4896757"/>
            <a:ext cx="2574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ПРАКТИКУМ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66B509-0716-411F-A8FE-B37866435993}"/>
              </a:ext>
            </a:extLst>
          </p:cNvPr>
          <p:cNvSpPr txBox="1"/>
          <p:nvPr/>
        </p:nvSpPr>
        <p:spPr>
          <a:xfrm>
            <a:off x="5965266" y="4845604"/>
            <a:ext cx="146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ТРЕНИНГ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22057F-DBD1-46B6-B343-0483ECB2AEA3}"/>
              </a:ext>
            </a:extLst>
          </p:cNvPr>
          <p:cNvSpPr txBox="1"/>
          <p:nvPr/>
        </p:nvSpPr>
        <p:spPr>
          <a:xfrm>
            <a:off x="8031561" y="4774581"/>
            <a:ext cx="2246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ДЕЛОВАЯ ИГРА,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ТРЕНИНГ</a:t>
            </a:r>
          </a:p>
        </p:txBody>
      </p:sp>
    </p:spTree>
    <p:extLst>
      <p:ext uri="{BB962C8B-B14F-4D97-AF65-F5344CB8AC3E}">
        <p14:creationId xmlns:p14="http://schemas.microsoft.com/office/powerpoint/2010/main" val="220166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A08D43-BC18-455C-9672-A1E0AC281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39" y="481242"/>
            <a:ext cx="5909992" cy="27465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F31E7F-65A5-4418-8E3A-25269A43F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3630167"/>
            <a:ext cx="5697993" cy="2633471"/>
          </a:xfrm>
          <a:prstGeom prst="rect">
            <a:avLst/>
          </a:prstGeom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3CF815E0-45CF-0393-2F63-C3E155CDD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65" y="3804185"/>
            <a:ext cx="4946864" cy="2285434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>
              <a:tabLst>
                <a:tab pos="630555" algn="l"/>
              </a:tabLst>
              <a:defRPr/>
            </a:pPr>
            <a:endParaRPr lang="ru-RU" sz="1200" b="1" dirty="0">
              <a:solidFill>
                <a:prstClr val="black"/>
              </a:solid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lang="ru-RU" sz="1000" b="1" dirty="0">
              <a:solidFill>
                <a:srgbClr val="FF0000"/>
              </a:solidFill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562170F2-0098-B7A5-62F3-4827991FA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571" y="925873"/>
            <a:ext cx="4946864" cy="2285434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>
              <a:tabLst>
                <a:tab pos="630555" algn="l"/>
              </a:tabLst>
              <a:defRPr/>
            </a:pPr>
            <a:endParaRPr lang="ru-RU" sz="1200" b="1" dirty="0">
              <a:solidFill>
                <a:prstClr val="black"/>
              </a:solid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lang="ru-RU" sz="1000" b="1" dirty="0">
              <a:solidFill>
                <a:srgbClr val="FF0000"/>
              </a:solidFill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20" y="3804185"/>
            <a:ext cx="2426262" cy="2285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47" y="876776"/>
            <a:ext cx="3231182" cy="23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B99C0-9141-BF57-9368-C86622EBB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FDE45DC-6105-9712-4780-818D53201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52" y="4877156"/>
            <a:ext cx="407855" cy="407855"/>
          </a:xfrm>
          <a:prstGeom prst="rect">
            <a:avLst/>
          </a:prstGeom>
        </p:spPr>
      </p:pic>
      <p:sp>
        <p:nvSpPr>
          <p:cNvPr id="87" name="Rectangle 5">
            <a:extLst>
              <a:ext uri="{FF2B5EF4-FFF2-40B4-BE49-F238E27FC236}">
                <a16:creationId xmlns:a16="http://schemas.microsoft.com/office/drawing/2014/main" id="{ED0549BC-5CE0-D02D-0177-3AE4A0CC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09" y="311391"/>
            <a:ext cx="2246018" cy="25386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ОСНОВНЫЕ РЕЗУЛЬТАТЫ ИННОВАЦИОННОЙ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88" name="Rectangle 8">
            <a:extLst>
              <a:ext uri="{FF2B5EF4-FFF2-40B4-BE49-F238E27FC236}">
                <a16:creationId xmlns:a16="http://schemas.microsoft.com/office/drawing/2014/main" id="{26802022-6BEA-0477-AA91-56E4098E8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327" y="332637"/>
            <a:ext cx="8815052" cy="2517441"/>
          </a:xfrm>
          <a:prstGeom prst="rect">
            <a:avLst/>
          </a:prstGeom>
          <a:noFill/>
          <a:ln w="25400" algn="ctr">
            <a:solidFill>
              <a:schemeClr val="accent1">
                <a:lumMod val="50000"/>
              </a:scheme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СОЗДАНЫ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ПСИХОЛОГО-ПЕДАГОГИЧЕСКИЕ УСЛОВИЯ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РАЗВИТИЯ ЛИЧНОСТНЫХ И   ПРОФЕССИОНАЛЬНОГО ПОТЕНЦИАЛА ПЕДАГОГА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НАБЛЮДАЕТСЯ ПОЛОЖИТЕЛЬНАЯ ДИНАМИКА РАЗВИТИЯ ЛИЧНОСТНЫХ И ПРОФЕССИОНАЛЬНОГО ПОТЕНЦИАЛА ПЕДАГОГА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СОЗДАНА И АПРОБИРОВАНА МОДЕЛЬ РАЗВИТИЯ ЛИЧНОСТНЫХ И ПРОФЕССИОНАЛЬНОГО ПОТЕНЦИАЛА ПЕДАГОГА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СОЗДАНА И ДЕЙСТВУЕТ АКМЕОЛОГИЧЕСКАЯ ЛАБОРАТОРИЯ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РАЗРАБОТАНА И РЕАЛИЗУЕТСЯ ПРОГРАММА АКМЕОЛОГИЧЕСКОЙ ЛАБОРАТОРИИ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СОЗДАНА КОМНАТА ПСИХОЛОГИЧЕСКОЙ РАЗГРУЗКИ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СОЗДАНА И РАБОТАЕТ ТВОРЧЕСКАЯ ГОСТИНАЯ ПЕДАГОГОВ</a:t>
            </a: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УЧРЕЖДЕНА ПРЕМИЯ ОБЩЕСТВЕННОГО ПРИЗНАНИЯ «ПЕДАГОГ ГОДА»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49916A3-2659-33F2-21B7-7EDB11E12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595" y="3099459"/>
            <a:ext cx="3601784" cy="3313214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A5FBC78-C415-C19F-CE61-C17EE81B5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551" y="3099460"/>
            <a:ext cx="3601784" cy="3313214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B162B74-14CD-4F68-28F5-56BF07610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09" y="3099460"/>
            <a:ext cx="3647224" cy="3313214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77" y="3099459"/>
            <a:ext cx="3518658" cy="3313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0" y="3099459"/>
            <a:ext cx="3642982" cy="33132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479" y="3074945"/>
            <a:ext cx="3522900" cy="33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82595"/>
      </p:ext>
    </p:extLst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0832A-BCAA-C0BD-A0CE-B05BCB22C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E63D662-0400-DC10-6C09-801215D62B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52" y="4877156"/>
            <a:ext cx="407855" cy="407855"/>
          </a:xfrm>
          <a:prstGeom prst="rect">
            <a:avLst/>
          </a:prstGeom>
        </p:spPr>
      </p:pic>
      <p:sp>
        <p:nvSpPr>
          <p:cNvPr id="89" name="Rectangle 20">
            <a:extLst>
              <a:ext uri="{FF2B5EF4-FFF2-40B4-BE49-F238E27FC236}">
                <a16:creationId xmlns:a16="http://schemas.microsoft.com/office/drawing/2014/main" id="{384A4E4C-7E61-9FEE-E90F-72DAF3924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06" y="2672891"/>
            <a:ext cx="809661" cy="394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vert="vert27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ТРАНСЛЯЦИЯ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ИННОВАЦИОННОГО ОПЫТА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C05D8B1-FF1C-9DC5-4B6E-DD93385E6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885" y="2672891"/>
            <a:ext cx="4685116" cy="3928847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lang="ru-RU" sz="115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r>
              <a:rPr lang="ru-RU" sz="11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УЧАСТИЕ ВО ВСЕРОССИЙСКОЙ НПК. ТЕМА ВЫСТУПЛЕНИЯ: «РАБОТА ИННОВАЦИОННОЙ ПЛОЩАДКИ ДОО КАК СТИМУЛ К ЛИЧНОСТНОМУ РАЗВИТИЮ ПЕДАГОГОВ И РАЗВИТИЮ ПЕДАГОГИЧЕСКОГО ПОТЕНЦИАЛА»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lang="ru-RU" sz="115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r>
              <a:rPr lang="ru-RU" sz="11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УЧАСТИЕ ВО ВСЕРОССИЙСКОЙ НПК. ТЕМА ВЫСТУПЛЕНИЯ: «АКМЕОЛОГИЧЕСКАЯ ЛАБОРАТОРИЯ КАК МЕХАНИЗМ РАЗВИТИЯ ЛИЧНОСТНОГО И ПРОФЕССИОНАЛЬНОГО РАЗВИТИЯ ПЕДАГОГОВ»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lang="ru-RU" sz="115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r>
              <a:rPr lang="ru-RU" sz="11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УЧАСТИЕ ВО ВСЕРОССИЙСКОЙ НМК. ТЕМА ВЫСТУПЛЕНИЯ: «АКМЕОЛОГИЧЕСКАЯ ЛАБОРАТОРИЯ КАК МЕХАНИЗМ РАЗВИТИЯ ЛИЧНОСТНОГО И ПРОФЕССИОНАЛЬНОГО РАЗВИТИЯ ПЕДАГОГОВ»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lang="ru-RU" sz="115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r>
              <a:rPr lang="ru-RU" sz="115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ГОРОДСКОГО СЕМИНАРА-ПРАКТИКУМА «АМЕОЛОГИЧЕСКАЯ ЛАБОРАТОРИЯ КАК УСЛОВИЕ ПРОФЕССИОНАЛЬНОГО И ЛИЧНОСТНОГО РОСТА ПЕДАГОГА ДОУ»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F3FBDD6-468D-D1A8-236D-E1BFE1265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232" y="430271"/>
            <a:ext cx="3346463" cy="2122923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78A250E-C674-9FA0-9CAC-43CF2AD50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419" y="430272"/>
            <a:ext cx="3509927" cy="2122923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ДОО №№ 15, 18, 207,  396, 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1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lang="ru-RU" sz="1150" b="1" dirty="0">
              <a:solidFill>
                <a:prstClr val="black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1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1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lang="ru-RU" sz="1150" b="1" dirty="0">
              <a:solidFill>
                <a:prstClr val="black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1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1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30555" algn="l"/>
              </a:tabLs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ДОО №№ 203, 206, 27, 274, 23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30555" algn="l"/>
              </a:tabLst>
              <a:defRPr/>
            </a:pP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r>
              <a:rPr kumimoji="0" lang="ru-RU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ВЕБИНАР «ОРГАНИЗАЦИЯ АКМЕОЛОГИЧЕСКОЙ ЛАБОРАТОРИИ В ДОО»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r>
              <a:rPr kumimoji="0" lang="ru-RU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КРУГЛЫЙ СТОЛ «ТРАДИЦИИ КАК СПОСОБ ФОРМИРОВАНИЯ ПЕДАГОГИЧЕСКОЙ КУЛЬТУРЫ И ОРГАНИЗАЦИИ ПРОФЕССИОНАЛЬНОЙ КОММУНИКАЦИИ»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r>
              <a:rPr kumimoji="0" lang="ru-RU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СЕРИЯ МАСТЕР-КЛАССОВ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1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D9082FB-AE09-2A33-B86F-D1982E70A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05" y="430272"/>
            <a:ext cx="3346465" cy="2122923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630555" algn="l"/>
              </a:tabLst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BE32147-1C08-C6FD-B8AD-29CF8AF5C83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901682" y="2687937"/>
            <a:ext cx="809661" cy="394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vert="vert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500" b="1" dirty="0">
                <a:solidFill>
                  <a:prstClr val="white"/>
                </a:solidFill>
                <a:latin typeface="Georgia" panose="02040502050405020303" pitchFamily="18" charset="0"/>
              </a:rPr>
              <a:t>ИННОВАЦИОННЫЙ ПРОДУКТ</a:t>
            </a:r>
            <a:endParaRPr kumimoji="0" lang="ru-RU" alt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2912C3C-C912-4828-1982-38D541338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690" y="2682472"/>
            <a:ext cx="4569104" cy="3928847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МЕТОДИЧЕСКОЕ ПОСОБИЕ «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ЛИЧНОСТНОГО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 ПРОФЕССИОНАЛЬНОГО ПОТЕНЦИАЛА ПЕДАГОГА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lang="ru-RU" sz="1400" b="1" dirty="0">
              <a:solidFill>
                <a:prstClr val="black"/>
              </a:solid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D43DB8-58FC-D92E-99E0-0DF97186AB0A}"/>
              </a:ext>
            </a:extLst>
          </p:cNvPr>
          <p:cNvSpPr/>
          <p:nvPr/>
        </p:nvSpPr>
        <p:spPr>
          <a:xfrm>
            <a:off x="8479805" y="3570134"/>
            <a:ext cx="2246788" cy="3008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РАЗВИТИЯ ЛИЧНОСТНОГО И ПРОФЕССИОНАЛЬНОГО ПОТЕНЦИАЛА ПЕДАГОГА</a:t>
            </a:r>
          </a:p>
          <a:p>
            <a:endParaRPr lang="ru-RU" sz="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ДЕЯТЕЛЬНОСТИ МЕТОДИЧЕСКОЙ ЛАБОРАТОРИИ</a:t>
            </a:r>
          </a:p>
          <a:p>
            <a:endParaRPr lang="ru-RU" sz="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ДЕЯТЕЛЬНОСТИ ДИФФЕРЕНЦИАЛЬНО-ПСИХОЛОГИЧЕСКОЙ ЛАБОРАТОРИИ</a:t>
            </a:r>
          </a:p>
          <a:p>
            <a:endParaRPr lang="ru-RU" sz="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ДЕЯТЕЛЬНОСТИ КОММУНИКАТИВНОЙ ЛАБОРАТОРИИ</a:t>
            </a:r>
          </a:p>
          <a:p>
            <a:endParaRPr lang="ru-RU" sz="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ДЕЯТЕЛЬНОСТИ АУТОПСИХОЛОГИЧЕСКОЙ ЛАБОРАТОРИИ</a:t>
            </a:r>
          </a:p>
          <a:p>
            <a:endParaRPr lang="ru-RU" sz="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К ПРОГРАММЕ</a:t>
            </a:r>
          </a:p>
          <a:p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6448AE16-5362-6525-E71A-EC653FB74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603" y="430271"/>
            <a:ext cx="809661" cy="21229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vert="vert27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СЕТЕВОЕ ВЗАИМОДЕЙСТВИЕ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07" y="430270"/>
            <a:ext cx="1929111" cy="2122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35" y="397754"/>
            <a:ext cx="3285660" cy="21554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90" y="3406110"/>
            <a:ext cx="2415339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62420"/>
      </p:ext>
    </p:extLst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31E39A1F-6AAF-0A8C-C57E-A109151A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42" y="4920346"/>
            <a:ext cx="11133715" cy="1492525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>
              <a:defRPr/>
            </a:pP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15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AC8AD89-E16E-14E8-BA57-A0BB53EB6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42" y="445137"/>
            <a:ext cx="3716287" cy="4192177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5A2A5EF-9E48-E103-0651-0AA114DDD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260" y="434251"/>
            <a:ext cx="3400598" cy="4192177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85FCC15-4F0D-7AC8-3AFA-2F80D7378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698" y="445137"/>
            <a:ext cx="3716287" cy="4192177"/>
          </a:xfrm>
          <a:prstGeom prst="rect">
            <a:avLst/>
          </a:prstGeom>
          <a:noFill/>
          <a:ln w="31750" algn="ctr">
            <a:solidFill>
              <a:srgbClr val="4472C4">
                <a:lumMod val="50000"/>
              </a:srgbClr>
            </a:solidFill>
            <a:prstDash val="dash"/>
            <a:miter lim="800000"/>
            <a:headEnd/>
            <a:tailEnd/>
          </a:ln>
          <a:effectLst>
            <a:prstShdw prst="shdw17" dist="17961" dir="2700000">
              <a:srgbClr val="5B9BD5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70DF8D-A235-42A1-B90A-E02DEC6CC441}"/>
              </a:ext>
            </a:extLst>
          </p:cNvPr>
          <p:cNvSpPr/>
          <p:nvPr/>
        </p:nvSpPr>
        <p:spPr>
          <a:xfrm>
            <a:off x="844062" y="5222631"/>
            <a:ext cx="8913928" cy="10374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МУНИЦИПАЛЬНОГО ОБРАЗОВАНИЯ ГОРОД КРАСНОДАР</a:t>
            </a:r>
            <a:endParaRPr lang="ru-RU" sz="1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1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№ 163»</a:t>
            </a:r>
            <a:endParaRPr lang="ru-RU" sz="14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03" y="434252"/>
            <a:ext cx="3716282" cy="3403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27" y="423373"/>
            <a:ext cx="3400603" cy="4170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4" y="445137"/>
            <a:ext cx="3724142" cy="41704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281667" y="5176253"/>
            <a:ext cx="1065622" cy="1065622"/>
          </a:xfrm>
          <a:prstGeom prst="rect">
            <a:avLst/>
          </a:prstGeom>
          <a:ln w="19049"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750233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964</Words>
  <Application>Microsoft Office PowerPoint</Application>
  <PresentationFormat>Широкоэкранный</PresentationFormat>
  <Paragraphs>336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Georgia</vt:lpstr>
      <vt:lpstr>Times New Roman</vt:lpstr>
      <vt:lpstr>Wingdings</vt:lpstr>
      <vt:lpstr>Тема Office</vt:lpstr>
      <vt:lpstr>2_Тема Office</vt:lpstr>
      <vt:lpstr>Муниципальное бюджетное дошкольное образовательное учреждение муниципального образования город Краснодар  «Детский сад комбинированного вида № 163» </vt:lpstr>
      <vt:lpstr>Презентация PowerPoint</vt:lpstr>
      <vt:lpstr>Презентация PowerPoint</vt:lpstr>
      <vt:lpstr>МОДЕЛЬ РАЗВИТИЯ ЛИЧНОСТНОГО И ПРОФЕССИОНАЛЬНОГО ПОТЕНЦИАЛА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M.DISK</dc:creator>
  <cp:lastModifiedBy>Ирина</cp:lastModifiedBy>
  <cp:revision>102</cp:revision>
  <dcterms:created xsi:type="dcterms:W3CDTF">2024-11-29T09:05:53Z</dcterms:created>
  <dcterms:modified xsi:type="dcterms:W3CDTF">2025-05-31T15:44:04Z</dcterms:modified>
</cp:coreProperties>
</file>